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56" r:id="rId5"/>
    <p:sldId id="257" r:id="rId6"/>
    <p:sldId id="258" r:id="rId7"/>
    <p:sldId id="285" r:id="rId8"/>
    <p:sldId id="318" r:id="rId9"/>
    <p:sldId id="279" r:id="rId10"/>
    <p:sldId id="283" r:id="rId11"/>
    <p:sldId id="284" r:id="rId12"/>
    <p:sldId id="287" r:id="rId13"/>
    <p:sldId id="290" r:id="rId14"/>
    <p:sldId id="292" r:id="rId15"/>
    <p:sldId id="317" r:id="rId16"/>
    <p:sldId id="297" r:id="rId17"/>
    <p:sldId id="319" r:id="rId18"/>
    <p:sldId id="295" r:id="rId19"/>
    <p:sldId id="262" r:id="rId20"/>
    <p:sldId id="263" r:id="rId21"/>
    <p:sldId id="271" r:id="rId22"/>
    <p:sldId id="302" r:id="rId23"/>
    <p:sldId id="277" r:id="rId24"/>
    <p:sldId id="293" r:id="rId25"/>
    <p:sldId id="268" r:id="rId26"/>
    <p:sldId id="312" r:id="rId27"/>
    <p:sldId id="313" r:id="rId28"/>
    <p:sldId id="314" r:id="rId29"/>
    <p:sldId id="269" r:id="rId30"/>
    <p:sldId id="322" r:id="rId31"/>
    <p:sldId id="321" r:id="rId32"/>
    <p:sldId id="307" r:id="rId33"/>
    <p:sldId id="320" r:id="rId34"/>
    <p:sldId id="282" r:id="rId35"/>
    <p:sldId id="276" r:id="rId36"/>
    <p:sldId id="309" r:id="rId37"/>
    <p:sldId id="316" r:id="rId38"/>
    <p:sldId id="306" r:id="rId39"/>
    <p:sldId id="266" r:id="rId40"/>
    <p:sldId id="267" r:id="rId41"/>
    <p:sldId id="315" r:id="rId42"/>
    <p:sldId id="303" r:id="rId43"/>
    <p:sldId id="298" r:id="rId44"/>
    <p:sldId id="301" r:id="rId45"/>
    <p:sldId id="264" r:id="rId46"/>
    <p:sldId id="311" r:id="rId47"/>
    <p:sldId id="323" r:id="rId48"/>
    <p:sldId id="324" r:id="rId49"/>
    <p:sldId id="326" r:id="rId50"/>
    <p:sldId id="327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EF00"/>
    <a:srgbClr val="06C9A6"/>
    <a:srgbClr val="99CCFF"/>
    <a:srgbClr val="8DB7CF"/>
    <a:srgbClr val="6C73A8"/>
    <a:srgbClr val="E8D2BA"/>
    <a:srgbClr val="6EA2C7"/>
    <a:srgbClr val="016AB6"/>
    <a:srgbClr val="6E5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70" d="100"/>
          <a:sy n="70" d="100"/>
        </p:scale>
        <p:origin x="840" y="6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1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271E-67F9-4D2E-AD9A-C73CD3C0B27A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917C84D-7315-4E98-A334-3CB26E434036}">
      <dgm:prSet phldrT="[텍스트]"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55FB4091-F474-4624-BFD1-8009D9C6847C}" type="parTrans" cxnId="{32AEFF20-6FA1-42E5-918C-E08D662C6F55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05AC5C76-C388-4344-80D9-F40A2AECC1CD}" type="sibTrans" cxnId="{32AEFF20-6FA1-42E5-918C-E08D662C6F55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C6522864-C30F-47D1-9AE9-4D2B3A9AE519}">
      <dgm:prSet phldrT="[텍스트]"/>
      <dgm:spPr/>
      <dgm:t>
        <a:bodyPr/>
        <a:lstStyle/>
        <a:p>
          <a:pPr latinLnBrk="1"/>
          <a:r>
            <a:rPr lang="ko-KR" altLang="en-US" err="1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경제적효과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?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 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O</a:t>
          </a:r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4407E109-151B-4EAE-AADF-5DE51177A172}" type="parTrans" cxnId="{C550AAC4-3371-4293-9439-9F9C64984356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E87661C5-0A90-49F9-AA7E-E2046165940B}" type="sibTrans" cxnId="{C550AAC4-3371-4293-9439-9F9C64984356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A1A3FD1C-9CF9-445B-8C3F-C90B4DD7ABC3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영세업자에게 효과 집중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? X</a:t>
          </a:r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DED6CCCB-5E1C-46C0-8C3D-7B5D85F8FFC6}" type="parTrans" cxnId="{B1709F1B-64B0-417B-83C9-0EEF9494C60C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CDAF8E74-0F3F-4AB4-AF42-E5581504C5BF}" type="sibTrans" cxnId="{B1709F1B-64B0-417B-83C9-0EEF9494C60C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9AA94B74-03F3-4EDD-8723-5408FB06CD6C}">
      <dgm:prSet phldrT="[텍스트]"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40B4457E-21F3-41FC-8E0C-287724C6B257}" type="parTrans" cxnId="{85603583-2B8B-4E1B-8F27-03AC132DE7B6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B7101838-BCFE-4924-BE18-9ABDE9F38D0C}" type="sibTrans" cxnId="{85603583-2B8B-4E1B-8F27-03AC132DE7B6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BBF424CF-28DC-41C1-8141-77A6AC737E74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대체로 비슷한 양상</a:t>
          </a:r>
        </a:p>
      </dgm:t>
    </dgm:pt>
    <dgm:pt modelId="{384385AA-CE14-4AA9-BE0A-EBB9F329FDAB}" type="parTrans" cxnId="{11F83286-B9E8-4ACD-A44A-5641E60717FE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E0C8295E-1370-4D56-AD24-26DA90E6F282}" type="sibTrans" cxnId="{11F83286-B9E8-4ACD-A44A-5641E60717FE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5D70D9C8-4039-443A-AF31-7D6FCE0C9B01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주유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자동차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레저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스포츠 </a:t>
          </a:r>
        </a:p>
      </dgm:t>
    </dgm:pt>
    <dgm:pt modelId="{2340DD29-F85F-4A35-BA58-B91DE7650437}" type="parTrans" cxnId="{8A4F1ABB-137A-4AEA-B8FD-1F12CF35BED4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BBD31B06-7816-460D-99ED-24EECE5CE9EB}" type="sibTrans" cxnId="{8A4F1ABB-137A-4AEA-B8FD-1F12CF35BED4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19730289-5432-49BA-AD92-07E88ABA11DB}">
      <dgm:prSet phldrT="[텍스트]"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D38348D5-0804-41CD-9953-D2FC4564D709}" type="parTrans" cxnId="{29126D10-9EE8-4198-A1F5-19B48FC173C9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04BE4FF4-C341-4DAC-B29E-788AEE762E79}" type="sibTrans" cxnId="{29126D10-9EE8-4198-A1F5-19B48FC173C9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917A8BDB-9B00-4DF9-86A7-4EA9ECD57D40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시내 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의료</a:t>
          </a:r>
        </a:p>
      </dgm:t>
    </dgm:pt>
    <dgm:pt modelId="{E659E487-D44F-4007-A914-CDD8B49FAE42}" type="parTrans" cxnId="{9FB80DEE-CC0E-4B47-B70E-18F9B9A65B5D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6FBC0BBA-E73F-49BF-89E7-02DC0EC9A3FA}" type="sibTrans" cxnId="{9FB80DEE-CC0E-4B47-B70E-18F9B9A65B5D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D73DC6F9-A7F7-4283-9794-0701C4B27AC3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시외 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농업</a:t>
          </a:r>
        </a:p>
      </dgm:t>
    </dgm:pt>
    <dgm:pt modelId="{7261D3AA-23F6-4EBC-8FB8-BA35C2E35CA3}" type="parTrans" cxnId="{F2132FB5-1FAB-471A-AE45-6B0CED1B5BC0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8C68419C-F812-4BBA-BC68-378A5B33061F}" type="sibTrans" cxnId="{F2132FB5-1FAB-471A-AE45-6B0CED1B5BC0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27E91CBE-2A69-451A-BB94-77FDEF1A9F4E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학원</a:t>
          </a:r>
        </a:p>
      </dgm:t>
    </dgm:pt>
    <dgm:pt modelId="{3FA97EA4-66AB-42B9-9E9F-D0BB6EB6D0BD}" type="parTrans" cxnId="{8956C061-1295-41C1-8F65-17E51A1144BD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13C9373F-739B-4AC3-B65C-49B35C99700B}" type="sibTrans" cxnId="{8956C061-1295-41C1-8F65-17E51A1144BD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D1DD73BD-FC63-4537-BAA9-3118B5E96E9A}">
      <dgm:prSet phldrT="[텍스트]"/>
      <dgm:spPr/>
      <dgm:t>
        <a:bodyPr/>
        <a:lstStyle/>
        <a:p>
          <a:pPr latinLnBrk="1"/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공통 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외식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주점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 err="1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마트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편의점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주유</a:t>
          </a:r>
          <a:r>
            <a:rPr lang="en-US" altLang="ko-KR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자동차</a:t>
          </a:r>
        </a:p>
      </dgm:t>
    </dgm:pt>
    <dgm:pt modelId="{D47EEF85-5E2A-4A7D-B5DC-7CDE33E9301E}" type="parTrans" cxnId="{74CBCD3E-9B30-4FA2-B973-C85AF72DD11F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A7FC7468-E26C-4C56-B4D0-7B2374016742}" type="sibTrans" cxnId="{74CBCD3E-9B30-4FA2-B973-C85AF72DD11F}">
      <dgm:prSet/>
      <dgm:spPr/>
      <dgm:t>
        <a:bodyPr/>
        <a:lstStyle/>
        <a:p>
          <a:pPr latinLnBrk="1"/>
          <a:endParaRPr lang="ko-KR" altLang="en-US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gm:t>
    </dgm:pt>
    <dgm:pt modelId="{9EDD49A9-C642-4E8E-8309-D5E91C03A09F}" type="pres">
      <dgm:prSet presAssocID="{8795271E-67F9-4D2E-AD9A-C73CD3C0B27A}" presName="linearFlow" presStyleCnt="0">
        <dgm:presLayoutVars>
          <dgm:dir/>
          <dgm:animLvl val="lvl"/>
          <dgm:resizeHandles/>
        </dgm:presLayoutVars>
      </dgm:prSet>
      <dgm:spPr/>
    </dgm:pt>
    <dgm:pt modelId="{3F82749D-C9AC-4AFB-90A7-C4673E119558}" type="pres">
      <dgm:prSet presAssocID="{D917C84D-7315-4E98-A334-3CB26E434036}" presName="compositeNode" presStyleCnt="0">
        <dgm:presLayoutVars>
          <dgm:bulletEnabled val="1"/>
        </dgm:presLayoutVars>
      </dgm:prSet>
      <dgm:spPr/>
    </dgm:pt>
    <dgm:pt modelId="{2962F1C6-1760-4FB8-800A-15849CD821C9}" type="pres">
      <dgm:prSet presAssocID="{D917C84D-7315-4E98-A334-3CB26E434036}" presName="image" presStyleLbl="fgImgPlace1" presStyleIdx="0" presStyleCnt="3" custLinFactX="555740" custLinFactY="100000" custLinFactNeighborX="600000" custLinFactNeighborY="172184"/>
      <dgm:spPr/>
    </dgm:pt>
    <dgm:pt modelId="{9D7CBEE5-B1AA-4180-A28F-3733DA0F21F9}" type="pres">
      <dgm:prSet presAssocID="{D917C84D-7315-4E98-A334-3CB26E434036}" presName="childNode" presStyleLbl="node1" presStyleIdx="0" presStyleCnt="3">
        <dgm:presLayoutVars>
          <dgm:bulletEnabled val="1"/>
        </dgm:presLayoutVars>
      </dgm:prSet>
      <dgm:spPr/>
    </dgm:pt>
    <dgm:pt modelId="{12BB262E-FE87-4348-AF38-2B26AC577BD8}" type="pres">
      <dgm:prSet presAssocID="{D917C84D-7315-4E98-A334-3CB26E434036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1A26EE76-178B-431F-B86E-189A74B8FB95}" type="pres">
      <dgm:prSet presAssocID="{05AC5C76-C388-4344-80D9-F40A2AECC1CD}" presName="sibTrans" presStyleCnt="0"/>
      <dgm:spPr/>
    </dgm:pt>
    <dgm:pt modelId="{67DA076E-BD9E-47DA-9A6E-611A848FBC5B}" type="pres">
      <dgm:prSet presAssocID="{9AA94B74-03F3-4EDD-8723-5408FB06CD6C}" presName="compositeNode" presStyleCnt="0">
        <dgm:presLayoutVars>
          <dgm:bulletEnabled val="1"/>
        </dgm:presLayoutVars>
      </dgm:prSet>
      <dgm:spPr/>
    </dgm:pt>
    <dgm:pt modelId="{ACCE9F20-79C3-4197-ACEF-64024053DC0A}" type="pres">
      <dgm:prSet presAssocID="{9AA94B74-03F3-4EDD-8723-5408FB06CD6C}" presName="image" presStyleLbl="fgImgPlace1" presStyleIdx="1" presStyleCnt="3" custLinFactX="230521" custLinFactY="76908" custLinFactNeighborX="300000" custLinFactNeighborY="100000"/>
      <dgm:spPr/>
    </dgm:pt>
    <dgm:pt modelId="{4D314073-A8A0-4540-BDDE-F4DC17C3DCF2}" type="pres">
      <dgm:prSet presAssocID="{9AA94B74-03F3-4EDD-8723-5408FB06CD6C}" presName="childNode" presStyleLbl="node1" presStyleIdx="1" presStyleCnt="3">
        <dgm:presLayoutVars>
          <dgm:bulletEnabled val="1"/>
        </dgm:presLayoutVars>
      </dgm:prSet>
      <dgm:spPr/>
    </dgm:pt>
    <dgm:pt modelId="{6980B745-1390-4F8C-956C-4D63433F3100}" type="pres">
      <dgm:prSet presAssocID="{9AA94B74-03F3-4EDD-8723-5408FB06CD6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75A0C76A-62DA-4796-B6D9-8E2FBA2FFB36}" type="pres">
      <dgm:prSet presAssocID="{B7101838-BCFE-4924-BE18-9ABDE9F38D0C}" presName="sibTrans" presStyleCnt="0"/>
      <dgm:spPr/>
    </dgm:pt>
    <dgm:pt modelId="{2B6BC3AA-84A2-42D9-84D5-DA99B1E0D6F8}" type="pres">
      <dgm:prSet presAssocID="{19730289-5432-49BA-AD92-07E88ABA11DB}" presName="compositeNode" presStyleCnt="0">
        <dgm:presLayoutVars>
          <dgm:bulletEnabled val="1"/>
        </dgm:presLayoutVars>
      </dgm:prSet>
      <dgm:spPr/>
    </dgm:pt>
    <dgm:pt modelId="{0F85E52F-845C-4F81-9A75-629B473197D9}" type="pres">
      <dgm:prSet presAssocID="{19730289-5432-49BA-AD92-07E88ABA11DB}" presName="image" presStyleLbl="fgImgPlace1" presStyleIdx="2" presStyleCnt="3" custLinFactX="-124311" custLinFactNeighborX="-200000" custLinFactNeighborY="43176"/>
      <dgm:spPr>
        <a:noFill/>
      </dgm:spPr>
    </dgm:pt>
    <dgm:pt modelId="{963F41B4-A992-41D6-B04C-D92D0727BAD9}" type="pres">
      <dgm:prSet presAssocID="{19730289-5432-49BA-AD92-07E88ABA11DB}" presName="childNode" presStyleLbl="node1" presStyleIdx="2" presStyleCnt="3">
        <dgm:presLayoutVars>
          <dgm:bulletEnabled val="1"/>
        </dgm:presLayoutVars>
      </dgm:prSet>
      <dgm:spPr/>
    </dgm:pt>
    <dgm:pt modelId="{11566507-1B12-43A8-9784-0DF372865BF6}" type="pres">
      <dgm:prSet presAssocID="{19730289-5432-49BA-AD92-07E88ABA11D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9126D10-9EE8-4198-A1F5-19B48FC173C9}" srcId="{8795271E-67F9-4D2E-AD9A-C73CD3C0B27A}" destId="{19730289-5432-49BA-AD92-07E88ABA11DB}" srcOrd="2" destOrd="0" parTransId="{D38348D5-0804-41CD-9953-D2FC4564D709}" sibTransId="{04BE4FF4-C341-4DAC-B29E-788AEE762E79}"/>
    <dgm:cxn modelId="{B1709F1B-64B0-417B-83C9-0EEF9494C60C}" srcId="{D917C84D-7315-4E98-A334-3CB26E434036}" destId="{A1A3FD1C-9CF9-445B-8C3F-C90B4DD7ABC3}" srcOrd="1" destOrd="0" parTransId="{DED6CCCB-5E1C-46C0-8C3D-7B5D85F8FFC6}" sibTransId="{CDAF8E74-0F3F-4AB4-AF42-E5581504C5BF}"/>
    <dgm:cxn modelId="{F322D21F-2366-4AD0-85C5-178E3138F632}" type="presOf" srcId="{8795271E-67F9-4D2E-AD9A-C73CD3C0B27A}" destId="{9EDD49A9-C642-4E8E-8309-D5E91C03A09F}" srcOrd="0" destOrd="0" presId="urn:microsoft.com/office/officeart/2005/8/layout/hList2"/>
    <dgm:cxn modelId="{32AEFF20-6FA1-42E5-918C-E08D662C6F55}" srcId="{8795271E-67F9-4D2E-AD9A-C73CD3C0B27A}" destId="{D917C84D-7315-4E98-A334-3CB26E434036}" srcOrd="0" destOrd="0" parTransId="{55FB4091-F474-4624-BFD1-8009D9C6847C}" sibTransId="{05AC5C76-C388-4344-80D9-F40A2AECC1CD}"/>
    <dgm:cxn modelId="{E2F10138-0C52-487A-8101-C3D44056A387}" type="presOf" srcId="{D1DD73BD-FC63-4537-BAA9-3118B5E96E9A}" destId="{963F41B4-A992-41D6-B04C-D92D0727BAD9}" srcOrd="0" destOrd="2" presId="urn:microsoft.com/office/officeart/2005/8/layout/hList2"/>
    <dgm:cxn modelId="{74CBCD3E-9B30-4FA2-B973-C85AF72DD11F}" srcId="{19730289-5432-49BA-AD92-07E88ABA11DB}" destId="{D1DD73BD-FC63-4537-BAA9-3118B5E96E9A}" srcOrd="2" destOrd="0" parTransId="{D47EEF85-5E2A-4A7D-B5DC-7CDE33E9301E}" sibTransId="{A7FC7468-E26C-4C56-B4D0-7B2374016742}"/>
    <dgm:cxn modelId="{3D46DD4C-50C2-4796-BB53-A835734E292C}" type="presOf" srcId="{19730289-5432-49BA-AD92-07E88ABA11DB}" destId="{11566507-1B12-43A8-9784-0DF372865BF6}" srcOrd="0" destOrd="0" presId="urn:microsoft.com/office/officeart/2005/8/layout/hList2"/>
    <dgm:cxn modelId="{43F0C44E-F391-4A0E-B4B5-32F2B6ECA188}" type="presOf" srcId="{27E91CBE-2A69-451A-BB94-77FDEF1A9F4E}" destId="{4D314073-A8A0-4540-BDDE-F4DC17C3DCF2}" srcOrd="0" destOrd="2" presId="urn:microsoft.com/office/officeart/2005/8/layout/hList2"/>
    <dgm:cxn modelId="{D17EDC55-88AB-462B-A4E4-37B61A052092}" type="presOf" srcId="{D917C84D-7315-4E98-A334-3CB26E434036}" destId="{12BB262E-FE87-4348-AF38-2B26AC577BD8}" srcOrd="0" destOrd="0" presId="urn:microsoft.com/office/officeart/2005/8/layout/hList2"/>
    <dgm:cxn modelId="{9DAA9459-2AE6-421D-B66E-0AA6FF6A1727}" type="presOf" srcId="{5D70D9C8-4039-443A-AF31-7D6FCE0C9B01}" destId="{4D314073-A8A0-4540-BDDE-F4DC17C3DCF2}" srcOrd="0" destOrd="1" presId="urn:microsoft.com/office/officeart/2005/8/layout/hList2"/>
    <dgm:cxn modelId="{8956C061-1295-41C1-8F65-17E51A1144BD}" srcId="{9AA94B74-03F3-4EDD-8723-5408FB06CD6C}" destId="{27E91CBE-2A69-451A-BB94-77FDEF1A9F4E}" srcOrd="2" destOrd="0" parTransId="{3FA97EA4-66AB-42B9-9E9F-D0BB6EB6D0BD}" sibTransId="{13C9373F-739B-4AC3-B65C-49B35C99700B}"/>
    <dgm:cxn modelId="{C0594973-96A8-486B-AFC1-A43D1806A299}" type="presOf" srcId="{C6522864-C30F-47D1-9AE9-4D2B3A9AE519}" destId="{9D7CBEE5-B1AA-4180-A28F-3733DA0F21F9}" srcOrd="0" destOrd="0" presId="urn:microsoft.com/office/officeart/2005/8/layout/hList2"/>
    <dgm:cxn modelId="{5E4E6377-E1BE-4A3F-848C-434FCC1C060B}" type="presOf" srcId="{A1A3FD1C-9CF9-445B-8C3F-C90B4DD7ABC3}" destId="{9D7CBEE5-B1AA-4180-A28F-3733DA0F21F9}" srcOrd="0" destOrd="1" presId="urn:microsoft.com/office/officeart/2005/8/layout/hList2"/>
    <dgm:cxn modelId="{0EAAA67A-080C-4555-AD4E-4D14A64DEAF0}" type="presOf" srcId="{BBF424CF-28DC-41C1-8141-77A6AC737E74}" destId="{4D314073-A8A0-4540-BDDE-F4DC17C3DCF2}" srcOrd="0" destOrd="0" presId="urn:microsoft.com/office/officeart/2005/8/layout/hList2"/>
    <dgm:cxn modelId="{85603583-2B8B-4E1B-8F27-03AC132DE7B6}" srcId="{8795271E-67F9-4D2E-AD9A-C73CD3C0B27A}" destId="{9AA94B74-03F3-4EDD-8723-5408FB06CD6C}" srcOrd="1" destOrd="0" parTransId="{40B4457E-21F3-41FC-8E0C-287724C6B257}" sibTransId="{B7101838-BCFE-4924-BE18-9ABDE9F38D0C}"/>
    <dgm:cxn modelId="{11F83286-B9E8-4ACD-A44A-5641E60717FE}" srcId="{9AA94B74-03F3-4EDD-8723-5408FB06CD6C}" destId="{BBF424CF-28DC-41C1-8141-77A6AC737E74}" srcOrd="0" destOrd="0" parTransId="{384385AA-CE14-4AA9-BE0A-EBB9F329FDAB}" sibTransId="{E0C8295E-1370-4D56-AD24-26DA90E6F282}"/>
    <dgm:cxn modelId="{18F7F9AF-2E5C-47F4-BCD7-4083C634DB95}" type="presOf" srcId="{917A8BDB-9B00-4DF9-86A7-4EA9ECD57D40}" destId="{963F41B4-A992-41D6-B04C-D92D0727BAD9}" srcOrd="0" destOrd="0" presId="urn:microsoft.com/office/officeart/2005/8/layout/hList2"/>
    <dgm:cxn modelId="{F2132FB5-1FAB-471A-AE45-6B0CED1B5BC0}" srcId="{19730289-5432-49BA-AD92-07E88ABA11DB}" destId="{D73DC6F9-A7F7-4283-9794-0701C4B27AC3}" srcOrd="1" destOrd="0" parTransId="{7261D3AA-23F6-4EBC-8FB8-BA35C2E35CA3}" sibTransId="{8C68419C-F812-4BBA-BC68-378A5B33061F}"/>
    <dgm:cxn modelId="{8A4F1ABB-137A-4AEA-B8FD-1F12CF35BED4}" srcId="{9AA94B74-03F3-4EDD-8723-5408FB06CD6C}" destId="{5D70D9C8-4039-443A-AF31-7D6FCE0C9B01}" srcOrd="1" destOrd="0" parTransId="{2340DD29-F85F-4A35-BA58-B91DE7650437}" sibTransId="{BBD31B06-7816-460D-99ED-24EECE5CE9EB}"/>
    <dgm:cxn modelId="{B51D1BC0-4D2B-4BC4-BB5A-74886AE071F3}" type="presOf" srcId="{9AA94B74-03F3-4EDD-8723-5408FB06CD6C}" destId="{6980B745-1390-4F8C-956C-4D63433F3100}" srcOrd="0" destOrd="0" presId="urn:microsoft.com/office/officeart/2005/8/layout/hList2"/>
    <dgm:cxn modelId="{C550AAC4-3371-4293-9439-9F9C64984356}" srcId="{D917C84D-7315-4E98-A334-3CB26E434036}" destId="{C6522864-C30F-47D1-9AE9-4D2B3A9AE519}" srcOrd="0" destOrd="0" parTransId="{4407E109-151B-4EAE-AADF-5DE51177A172}" sibTransId="{E87661C5-0A90-49F9-AA7E-E2046165940B}"/>
    <dgm:cxn modelId="{9FB80DEE-CC0E-4B47-B70E-18F9B9A65B5D}" srcId="{19730289-5432-49BA-AD92-07E88ABA11DB}" destId="{917A8BDB-9B00-4DF9-86A7-4EA9ECD57D40}" srcOrd="0" destOrd="0" parTransId="{E659E487-D44F-4007-A914-CDD8B49FAE42}" sibTransId="{6FBC0BBA-E73F-49BF-89E7-02DC0EC9A3FA}"/>
    <dgm:cxn modelId="{50F900F8-D93F-4F1F-8CAA-55C775BA79AC}" type="presOf" srcId="{D73DC6F9-A7F7-4283-9794-0701C4B27AC3}" destId="{963F41B4-A992-41D6-B04C-D92D0727BAD9}" srcOrd="0" destOrd="1" presId="urn:microsoft.com/office/officeart/2005/8/layout/hList2"/>
    <dgm:cxn modelId="{6B1D18DC-D9D3-4D35-ACF4-02795AAF7015}" type="presParOf" srcId="{9EDD49A9-C642-4E8E-8309-D5E91C03A09F}" destId="{3F82749D-C9AC-4AFB-90A7-C4673E119558}" srcOrd="0" destOrd="0" presId="urn:microsoft.com/office/officeart/2005/8/layout/hList2"/>
    <dgm:cxn modelId="{27677906-DD9E-4FCE-A66E-DEBB6FFF842D}" type="presParOf" srcId="{3F82749D-C9AC-4AFB-90A7-C4673E119558}" destId="{2962F1C6-1760-4FB8-800A-15849CD821C9}" srcOrd="0" destOrd="0" presId="urn:microsoft.com/office/officeart/2005/8/layout/hList2"/>
    <dgm:cxn modelId="{69F09FA4-E0E5-46BD-8EA5-F8171E05AC20}" type="presParOf" srcId="{3F82749D-C9AC-4AFB-90A7-C4673E119558}" destId="{9D7CBEE5-B1AA-4180-A28F-3733DA0F21F9}" srcOrd="1" destOrd="0" presId="urn:microsoft.com/office/officeart/2005/8/layout/hList2"/>
    <dgm:cxn modelId="{6C51C2D8-E7F8-4F1A-9E3E-D9BE886FB39A}" type="presParOf" srcId="{3F82749D-C9AC-4AFB-90A7-C4673E119558}" destId="{12BB262E-FE87-4348-AF38-2B26AC577BD8}" srcOrd="2" destOrd="0" presId="urn:microsoft.com/office/officeart/2005/8/layout/hList2"/>
    <dgm:cxn modelId="{423ABAB2-6079-49E4-A650-8B754CE257FD}" type="presParOf" srcId="{9EDD49A9-C642-4E8E-8309-D5E91C03A09F}" destId="{1A26EE76-178B-431F-B86E-189A74B8FB95}" srcOrd="1" destOrd="0" presId="urn:microsoft.com/office/officeart/2005/8/layout/hList2"/>
    <dgm:cxn modelId="{96D85C78-85E8-4911-8BC7-62F27801126B}" type="presParOf" srcId="{9EDD49A9-C642-4E8E-8309-D5E91C03A09F}" destId="{67DA076E-BD9E-47DA-9A6E-611A848FBC5B}" srcOrd="2" destOrd="0" presId="urn:microsoft.com/office/officeart/2005/8/layout/hList2"/>
    <dgm:cxn modelId="{FBB0F6D1-491D-4E72-9D4F-5B75C6E0002B}" type="presParOf" srcId="{67DA076E-BD9E-47DA-9A6E-611A848FBC5B}" destId="{ACCE9F20-79C3-4197-ACEF-64024053DC0A}" srcOrd="0" destOrd="0" presId="urn:microsoft.com/office/officeart/2005/8/layout/hList2"/>
    <dgm:cxn modelId="{17BBFF48-2C83-4386-8D12-7FC9BF587D83}" type="presParOf" srcId="{67DA076E-BD9E-47DA-9A6E-611A848FBC5B}" destId="{4D314073-A8A0-4540-BDDE-F4DC17C3DCF2}" srcOrd="1" destOrd="0" presId="urn:microsoft.com/office/officeart/2005/8/layout/hList2"/>
    <dgm:cxn modelId="{7E693008-436D-4E4F-9F74-A1200A126EDD}" type="presParOf" srcId="{67DA076E-BD9E-47DA-9A6E-611A848FBC5B}" destId="{6980B745-1390-4F8C-956C-4D63433F3100}" srcOrd="2" destOrd="0" presId="urn:microsoft.com/office/officeart/2005/8/layout/hList2"/>
    <dgm:cxn modelId="{12E7B1D8-F795-4678-82DB-3D9E19261022}" type="presParOf" srcId="{9EDD49A9-C642-4E8E-8309-D5E91C03A09F}" destId="{75A0C76A-62DA-4796-B6D9-8E2FBA2FFB36}" srcOrd="3" destOrd="0" presId="urn:microsoft.com/office/officeart/2005/8/layout/hList2"/>
    <dgm:cxn modelId="{D18A4432-556D-4021-ACBB-4ACC16931E87}" type="presParOf" srcId="{9EDD49A9-C642-4E8E-8309-D5E91C03A09F}" destId="{2B6BC3AA-84A2-42D9-84D5-DA99B1E0D6F8}" srcOrd="4" destOrd="0" presId="urn:microsoft.com/office/officeart/2005/8/layout/hList2"/>
    <dgm:cxn modelId="{7C6241F4-7BCC-437B-8A62-87C7857A5BE8}" type="presParOf" srcId="{2B6BC3AA-84A2-42D9-84D5-DA99B1E0D6F8}" destId="{0F85E52F-845C-4F81-9A75-629B473197D9}" srcOrd="0" destOrd="0" presId="urn:microsoft.com/office/officeart/2005/8/layout/hList2"/>
    <dgm:cxn modelId="{06E4EE78-AD45-48DB-8A88-8C81885E93CB}" type="presParOf" srcId="{2B6BC3AA-84A2-42D9-84D5-DA99B1E0D6F8}" destId="{963F41B4-A992-41D6-B04C-D92D0727BAD9}" srcOrd="1" destOrd="0" presId="urn:microsoft.com/office/officeart/2005/8/layout/hList2"/>
    <dgm:cxn modelId="{AA49CEB7-82FD-4BE5-8762-D8B559FA0A14}" type="presParOf" srcId="{2B6BC3AA-84A2-42D9-84D5-DA99B1E0D6F8}" destId="{11566507-1B12-43A8-9784-0DF372865BF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B262E-FE87-4348-AF38-2B26AC577BD8}">
      <dsp:nvSpPr>
        <dsp:cNvPr id="0" name=""/>
        <dsp:cNvSpPr/>
      </dsp:nvSpPr>
      <dsp:spPr>
        <a:xfrm rot="16200000">
          <a:off x="-2971421" y="4537842"/>
          <a:ext cx="6892044" cy="74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60717" bIns="0" numCol="1" spcCol="1270" anchor="t" anchorCtr="0">
          <a:noAutofit/>
        </a:bodyPr>
        <a:lstStyle/>
        <a:p>
          <a:pPr marL="0" lvl="0" indent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sp:txBody>
      <dsp:txXfrm>
        <a:off x="-2971421" y="4537842"/>
        <a:ext cx="6892044" cy="749158"/>
      </dsp:txXfrm>
    </dsp:sp>
    <dsp:sp modelId="{9D7CBEE5-B1AA-4180-A28F-3733DA0F21F9}">
      <dsp:nvSpPr>
        <dsp:cNvPr id="0" name=""/>
        <dsp:cNvSpPr/>
      </dsp:nvSpPr>
      <dsp:spPr>
        <a:xfrm>
          <a:off x="849179" y="1466399"/>
          <a:ext cx="3731606" cy="6892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660717" rIns="362712" bIns="362712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 err="1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경제적효과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?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 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O</a:t>
          </a:r>
          <a:endParaRPr lang="ko-KR" altLang="en-US" sz="4000" kern="1200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영세업자에게 효과 집중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? X</a:t>
          </a:r>
          <a:endParaRPr lang="ko-KR" altLang="en-US" sz="4000" kern="1200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sp:txBody>
      <dsp:txXfrm>
        <a:off x="849179" y="1466399"/>
        <a:ext cx="3731606" cy="6892044"/>
      </dsp:txXfrm>
    </dsp:sp>
    <dsp:sp modelId="{2962F1C6-1760-4FB8-800A-15849CD821C9}">
      <dsp:nvSpPr>
        <dsp:cNvPr id="0" name=""/>
        <dsp:cNvSpPr/>
      </dsp:nvSpPr>
      <dsp:spPr>
        <a:xfrm>
          <a:off x="14068601" y="4555691"/>
          <a:ext cx="1498317" cy="14983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0B745-1390-4F8C-956C-4D63433F3100}">
      <dsp:nvSpPr>
        <dsp:cNvPr id="0" name=""/>
        <dsp:cNvSpPr/>
      </dsp:nvSpPr>
      <dsp:spPr>
        <a:xfrm rot="16200000">
          <a:off x="2471634" y="4537842"/>
          <a:ext cx="6892044" cy="74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60717" bIns="0" numCol="1" spcCol="1270" anchor="t" anchorCtr="0">
          <a:noAutofit/>
        </a:bodyPr>
        <a:lstStyle/>
        <a:p>
          <a:pPr marL="0" lvl="0" indent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sp:txBody>
      <dsp:txXfrm>
        <a:off x="2471634" y="4537842"/>
        <a:ext cx="6892044" cy="749158"/>
      </dsp:txXfrm>
    </dsp:sp>
    <dsp:sp modelId="{4D314073-A8A0-4540-BDDE-F4DC17C3DCF2}">
      <dsp:nvSpPr>
        <dsp:cNvPr id="0" name=""/>
        <dsp:cNvSpPr/>
      </dsp:nvSpPr>
      <dsp:spPr>
        <a:xfrm>
          <a:off x="6292235" y="1466399"/>
          <a:ext cx="3731606" cy="6892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660717" rIns="362712" bIns="362712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대체로 비슷한 양상</a:t>
          </a: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주유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자동차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레저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스포츠 </a:t>
          </a: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학원</a:t>
          </a:r>
        </a:p>
      </dsp:txBody>
      <dsp:txXfrm>
        <a:off x="6292235" y="1466399"/>
        <a:ext cx="3731606" cy="6892044"/>
      </dsp:txXfrm>
    </dsp:sp>
    <dsp:sp modelId="{ACCE9F20-79C3-4197-ACEF-64024053DC0A}">
      <dsp:nvSpPr>
        <dsp:cNvPr id="0" name=""/>
        <dsp:cNvSpPr/>
      </dsp:nvSpPr>
      <dsp:spPr>
        <a:xfrm>
          <a:off x="13491968" y="3128154"/>
          <a:ext cx="1498317" cy="14983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66507-1B12-43A8-9784-0DF372865BF6}">
      <dsp:nvSpPr>
        <dsp:cNvPr id="0" name=""/>
        <dsp:cNvSpPr/>
      </dsp:nvSpPr>
      <dsp:spPr>
        <a:xfrm rot="16200000">
          <a:off x="7914690" y="4537842"/>
          <a:ext cx="6892044" cy="74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60717" bIns="0" numCol="1" spcCol="1270" anchor="t" anchorCtr="0">
          <a:noAutofit/>
        </a:bodyPr>
        <a:lstStyle/>
        <a:p>
          <a:pPr marL="0" lvl="0" indent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200" kern="1200">
            <a:latin typeface="Gmarket Sans TTF Medium" panose="02000000000000000000" pitchFamily="2" charset="-127"/>
            <a:ea typeface="Gmarket Sans TTF Medium" panose="02000000000000000000" pitchFamily="2" charset="-127"/>
          </a:endParaRPr>
        </a:p>
      </dsp:txBody>
      <dsp:txXfrm>
        <a:off x="7914690" y="4537842"/>
        <a:ext cx="6892044" cy="749158"/>
      </dsp:txXfrm>
    </dsp:sp>
    <dsp:sp modelId="{963F41B4-A992-41D6-B04C-D92D0727BAD9}">
      <dsp:nvSpPr>
        <dsp:cNvPr id="0" name=""/>
        <dsp:cNvSpPr/>
      </dsp:nvSpPr>
      <dsp:spPr>
        <a:xfrm>
          <a:off x="11735292" y="1466399"/>
          <a:ext cx="3731606" cy="6892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660717" rIns="362712" bIns="362712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시내 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의료</a:t>
          </a: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시외 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농업</a:t>
          </a: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공통 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=&gt; 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외식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주점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 sz="4000" kern="1200" err="1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마트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편의점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, 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주유</a:t>
          </a:r>
          <a:r>
            <a:rPr lang="en-US" altLang="ko-KR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/</a:t>
          </a:r>
          <a:r>
            <a:rPr lang="ko-KR" altLang="en-US" sz="4000" kern="1200">
              <a:latin typeface="Gmarket Sans TTF Medium" panose="02000000000000000000" pitchFamily="2" charset="-127"/>
              <a:ea typeface="Gmarket Sans TTF Medium" panose="02000000000000000000" pitchFamily="2" charset="-127"/>
            </a:rPr>
            <a:t>자동차</a:t>
          </a:r>
        </a:p>
      </dsp:txBody>
      <dsp:txXfrm>
        <a:off x="11735292" y="1466399"/>
        <a:ext cx="3731606" cy="6892044"/>
      </dsp:txXfrm>
    </dsp:sp>
    <dsp:sp modelId="{0F85E52F-845C-4F81-9A75-629B473197D9}">
      <dsp:nvSpPr>
        <dsp:cNvPr id="0" name=""/>
        <dsp:cNvSpPr/>
      </dsp:nvSpPr>
      <dsp:spPr>
        <a:xfrm>
          <a:off x="6126923" y="1124423"/>
          <a:ext cx="1498317" cy="1498317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06C69-20C9-49DD-BFB6-88F3210978EB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A9E-54D4-4057-8FBA-4C86DB1B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3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재난지원금의 목적은 경제를 활성화시키고</a:t>
            </a:r>
            <a:r>
              <a:rPr lang="en-US" altLang="ko-KR"/>
              <a:t>, </a:t>
            </a:r>
            <a:r>
              <a:rPr lang="ko-KR" altLang="en-US"/>
              <a:t>코로나 </a:t>
            </a:r>
            <a:r>
              <a:rPr lang="en-US" altLang="ko-KR"/>
              <a:t>19</a:t>
            </a:r>
            <a:r>
              <a:rPr lang="ko-KR" altLang="en-US"/>
              <a:t>로 타격을 받은 영세업체</a:t>
            </a:r>
            <a:r>
              <a:rPr lang="en-US" altLang="ko-KR"/>
              <a:t>(</a:t>
            </a:r>
            <a:r>
              <a:rPr lang="ko-KR" altLang="en-US"/>
              <a:t>소상공인</a:t>
            </a:r>
            <a:r>
              <a:rPr lang="en-US" altLang="ko-KR"/>
              <a:t>)</a:t>
            </a:r>
            <a:r>
              <a:rPr lang="ko-KR" altLang="en-US"/>
              <a:t>을 지원해주는 것이다</a:t>
            </a:r>
            <a:r>
              <a:rPr lang="en-US" altLang="ko-KR"/>
              <a:t>.</a:t>
            </a:r>
          </a:p>
          <a:p>
            <a:r>
              <a:rPr lang="ko-KR" altLang="en-US"/>
              <a:t>경제활성화 </a:t>
            </a:r>
            <a:r>
              <a:rPr lang="en-US" altLang="ko-KR"/>
              <a:t>/ </a:t>
            </a:r>
            <a:r>
              <a:rPr lang="ko-KR" altLang="en-US"/>
              <a:t>소상공인 지원 이 두 측면에서 제주도에서 재난지원금의 목적이 잘 실현되었는지 평가하고자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5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살펴보았듯이 재난지원금의 목적은 경제를 활성화시키고</a:t>
            </a:r>
            <a:r>
              <a:rPr lang="en-US" altLang="ko-KR"/>
              <a:t>, </a:t>
            </a:r>
            <a:r>
              <a:rPr lang="ko-KR" altLang="en-US"/>
              <a:t>코로나</a:t>
            </a:r>
            <a:r>
              <a:rPr lang="en-US" altLang="ko-KR"/>
              <a:t>19</a:t>
            </a:r>
            <a:r>
              <a:rPr lang="ko-KR" altLang="en-US"/>
              <a:t>로 인해 타격 받은 </a:t>
            </a:r>
            <a:r>
              <a:rPr lang="en-US" altLang="ko-KR"/>
              <a:t>‘ </a:t>
            </a:r>
            <a:r>
              <a:rPr lang="ko-KR" altLang="en-US"/>
              <a:t>영세업체</a:t>
            </a:r>
            <a:r>
              <a:rPr lang="en-US" altLang="ko-KR"/>
              <a:t>’</a:t>
            </a:r>
            <a:r>
              <a:rPr lang="ko-KR" altLang="en-US" err="1"/>
              <a:t>를</a:t>
            </a:r>
            <a:r>
              <a:rPr lang="ko-KR" altLang="en-US"/>
              <a:t> 지원하는 것이다</a:t>
            </a:r>
            <a:r>
              <a:rPr lang="en-US" altLang="ko-KR"/>
              <a:t>.</a:t>
            </a:r>
          </a:p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재난지원금의 경제적 효과의 유효성을 살펴보았다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왼쪽 표를 보면</a:t>
            </a:r>
            <a:r>
              <a:rPr lang="en-US" altLang="ko-KR"/>
              <a:t>, 5</a:t>
            </a:r>
            <a:r>
              <a:rPr lang="ko-KR" altLang="en-US"/>
              <a:t>월에서 </a:t>
            </a:r>
            <a:r>
              <a:rPr lang="en-US" altLang="ko-KR"/>
              <a:t>8</a:t>
            </a:r>
            <a:r>
              <a:rPr lang="ko-KR" altLang="en-US"/>
              <a:t>월로 가면서 </a:t>
            </a:r>
            <a:r>
              <a:rPr lang="ko-KR" altLang="en-US" err="1"/>
              <a:t>재난지원금</a:t>
            </a:r>
            <a:r>
              <a:rPr lang="ko-KR" altLang="en-US"/>
              <a:t> 소비 비중은 급격히 감소했지만</a:t>
            </a:r>
            <a:r>
              <a:rPr lang="en-US" altLang="ko-KR"/>
              <a:t>, 5</a:t>
            </a:r>
            <a:r>
              <a:rPr lang="ko-KR" altLang="en-US"/>
              <a:t>월</a:t>
            </a:r>
            <a:r>
              <a:rPr lang="en-US" altLang="ko-KR"/>
              <a:t>~8</a:t>
            </a:r>
            <a:r>
              <a:rPr lang="ko-KR" altLang="en-US"/>
              <a:t>월 동안 총사용금액의 비중은 유사하다</a:t>
            </a:r>
            <a:r>
              <a:rPr lang="en-US" altLang="ko-KR"/>
              <a:t>.</a:t>
            </a:r>
          </a:p>
          <a:p>
            <a:r>
              <a:rPr lang="ko-KR" altLang="en-US"/>
              <a:t>오른쪽 표는 제주공항을 통해 제주도에 입도한 여객 수로</a:t>
            </a:r>
            <a:r>
              <a:rPr lang="en-US" altLang="ko-KR"/>
              <a:t>, </a:t>
            </a:r>
            <a:r>
              <a:rPr lang="ko-KR" altLang="en-US"/>
              <a:t>주로 관광객이라고 예상할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관광객이 </a:t>
            </a:r>
            <a:r>
              <a:rPr lang="en-US" altLang="ko-KR"/>
              <a:t>7,8</a:t>
            </a:r>
            <a:r>
              <a:rPr lang="ko-KR" altLang="en-US"/>
              <a:t>월보다 적음에도 불구하고</a:t>
            </a:r>
            <a:r>
              <a:rPr lang="en-US" altLang="ko-KR"/>
              <a:t>, 5,6</a:t>
            </a:r>
            <a:r>
              <a:rPr lang="ko-KR" altLang="en-US"/>
              <a:t>월의 총사용금액은 </a:t>
            </a:r>
            <a:r>
              <a:rPr lang="en-US" altLang="ko-KR"/>
              <a:t>7, 8</a:t>
            </a:r>
            <a:r>
              <a:rPr lang="ko-KR" altLang="en-US"/>
              <a:t>월과 비슷하다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en-US" altLang="ko-KR"/>
              <a:t>5,6</a:t>
            </a:r>
            <a:r>
              <a:rPr lang="ko-KR" altLang="en-US"/>
              <a:t>월에 많이 소비된 재난지원금의 효과라고 볼 수 있다</a:t>
            </a:r>
            <a:r>
              <a:rPr lang="en-US" altLang="ko-KR"/>
              <a:t>.</a:t>
            </a:r>
          </a:p>
          <a:p>
            <a:r>
              <a:rPr lang="ko-KR" altLang="en-US"/>
              <a:t>따라서 재난지원금의 경제 활성화 효과는 유효하다고 볼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9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살펴보았듯이 재난지원금의 목적은 경제를 활성화시키고</a:t>
            </a:r>
            <a:r>
              <a:rPr lang="en-US" altLang="ko-KR"/>
              <a:t>, </a:t>
            </a:r>
            <a:r>
              <a:rPr lang="ko-KR" altLang="en-US"/>
              <a:t>코로나</a:t>
            </a:r>
            <a:r>
              <a:rPr lang="en-US" altLang="ko-KR"/>
              <a:t>19</a:t>
            </a:r>
            <a:r>
              <a:rPr lang="ko-KR" altLang="en-US"/>
              <a:t>로 인해 타격 받은 </a:t>
            </a:r>
            <a:r>
              <a:rPr lang="en-US" altLang="ko-KR"/>
              <a:t>‘ </a:t>
            </a:r>
            <a:r>
              <a:rPr lang="ko-KR" altLang="en-US"/>
              <a:t>영세업체</a:t>
            </a:r>
            <a:r>
              <a:rPr lang="en-US" altLang="ko-KR"/>
              <a:t>’</a:t>
            </a:r>
            <a:r>
              <a:rPr lang="ko-KR" altLang="en-US" err="1"/>
              <a:t>를</a:t>
            </a:r>
            <a:r>
              <a:rPr lang="ko-KR" altLang="en-US"/>
              <a:t> 지원하는 것이다</a:t>
            </a:r>
            <a:r>
              <a:rPr lang="en-US" altLang="ko-KR"/>
              <a:t>.</a:t>
            </a:r>
          </a:p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재난지원금의 경제적 효과의 유효성을 살펴보았다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왼쪽 표를 보면</a:t>
            </a:r>
            <a:r>
              <a:rPr lang="en-US" altLang="ko-KR"/>
              <a:t>, 5</a:t>
            </a:r>
            <a:r>
              <a:rPr lang="ko-KR" altLang="en-US"/>
              <a:t>월에서 </a:t>
            </a:r>
            <a:r>
              <a:rPr lang="en-US" altLang="ko-KR"/>
              <a:t>8</a:t>
            </a:r>
            <a:r>
              <a:rPr lang="ko-KR" altLang="en-US"/>
              <a:t>월로 가면서 </a:t>
            </a:r>
            <a:r>
              <a:rPr lang="ko-KR" altLang="en-US" err="1"/>
              <a:t>재난지원금</a:t>
            </a:r>
            <a:r>
              <a:rPr lang="ko-KR" altLang="en-US"/>
              <a:t> 소비 비중은 급격히 감소했지만</a:t>
            </a:r>
            <a:r>
              <a:rPr lang="en-US" altLang="ko-KR"/>
              <a:t>, 5</a:t>
            </a:r>
            <a:r>
              <a:rPr lang="ko-KR" altLang="en-US"/>
              <a:t>월</a:t>
            </a:r>
            <a:r>
              <a:rPr lang="en-US" altLang="ko-KR"/>
              <a:t>~8</a:t>
            </a:r>
            <a:r>
              <a:rPr lang="ko-KR" altLang="en-US"/>
              <a:t>월 동안 총사용금액의 비중은 유사하다</a:t>
            </a:r>
            <a:r>
              <a:rPr lang="en-US" altLang="ko-KR"/>
              <a:t>.</a:t>
            </a:r>
          </a:p>
          <a:p>
            <a:r>
              <a:rPr lang="ko-KR" altLang="en-US"/>
              <a:t>오른쪽 표는 제주공항을 통해 제주도에 입도한 여객 수로</a:t>
            </a:r>
            <a:r>
              <a:rPr lang="en-US" altLang="ko-KR"/>
              <a:t>, </a:t>
            </a:r>
            <a:r>
              <a:rPr lang="ko-KR" altLang="en-US"/>
              <a:t>주로 관광객이라고 예상할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관광객이 </a:t>
            </a:r>
            <a:r>
              <a:rPr lang="en-US" altLang="ko-KR"/>
              <a:t>7,8</a:t>
            </a:r>
            <a:r>
              <a:rPr lang="ko-KR" altLang="en-US"/>
              <a:t>월보다 적음에도 불구하고</a:t>
            </a:r>
            <a:r>
              <a:rPr lang="en-US" altLang="ko-KR"/>
              <a:t>, 5,6</a:t>
            </a:r>
            <a:r>
              <a:rPr lang="ko-KR" altLang="en-US"/>
              <a:t>월의 총사용금액은 </a:t>
            </a:r>
            <a:r>
              <a:rPr lang="en-US" altLang="ko-KR"/>
              <a:t>7, 8</a:t>
            </a:r>
            <a:r>
              <a:rPr lang="ko-KR" altLang="en-US"/>
              <a:t>월과 비슷하다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en-US" altLang="ko-KR"/>
              <a:t>5,6</a:t>
            </a:r>
            <a:r>
              <a:rPr lang="ko-KR" altLang="en-US"/>
              <a:t>월에 많이 소비된 재난지원금의 효과라고 볼 수 있다</a:t>
            </a:r>
            <a:r>
              <a:rPr lang="en-US" altLang="ko-KR"/>
              <a:t>.</a:t>
            </a:r>
          </a:p>
          <a:p>
            <a:r>
              <a:rPr lang="ko-KR" altLang="en-US"/>
              <a:t>따라서 재난지원금의 경제 활성화 효과는 유효하다고 볼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02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업체의 기존 매출 규모를 고려하고자</a:t>
            </a:r>
            <a:r>
              <a:rPr lang="en-US" altLang="ko-KR"/>
              <a:t>, </a:t>
            </a:r>
            <a:r>
              <a:rPr lang="ko-KR" altLang="en-US"/>
              <a:t>재난지원금 사용금액을 총사용금액으로 나눈 비율을 비교했다</a:t>
            </a:r>
            <a:r>
              <a:rPr lang="en-US" altLang="ko-KR"/>
              <a:t>.</a:t>
            </a:r>
          </a:p>
          <a:p>
            <a:r>
              <a:rPr lang="ko-KR" altLang="en-US"/>
              <a:t>비율은 모두 </a:t>
            </a:r>
            <a:r>
              <a:rPr lang="en-US" altLang="ko-KR"/>
              <a:t>5%</a:t>
            </a:r>
            <a:r>
              <a:rPr lang="ko-KR" altLang="en-US"/>
              <a:t>대로 비슷하다</a:t>
            </a:r>
            <a:r>
              <a:rPr lang="en-US" altLang="ko-KR"/>
              <a:t>. </a:t>
            </a:r>
          </a:p>
          <a:p>
            <a:r>
              <a:rPr lang="ko-KR" altLang="en-US"/>
              <a:t>재난지원금이 영세업체에 집중된 것이 아니라는 면에서</a:t>
            </a:r>
            <a:r>
              <a:rPr lang="en-US" altLang="ko-KR"/>
              <a:t>, </a:t>
            </a:r>
            <a:r>
              <a:rPr lang="ko-KR" altLang="en-US"/>
              <a:t>재난지원금의 목적과 배치되는 다소 아쉬운 결과다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92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다음으로는</a:t>
            </a:r>
            <a:r>
              <a:rPr kumimoji="1" lang="ko-KR" altLang="en-US"/>
              <a:t> 제주와 타지역 간의 재난지원금 사용양상 비교 내용에 대해서 설명드리겠습니다</a:t>
            </a:r>
            <a:r>
              <a:rPr kumimoji="1" lang="en-US" altLang="ko-KR"/>
              <a:t>.</a:t>
            </a:r>
            <a:r>
              <a:rPr kumimoji="1" lang="ko-KR" altLang="en-US"/>
              <a:t> 어떤 점이 유사했고</a:t>
            </a:r>
            <a:r>
              <a:rPr kumimoji="1" lang="en-US" altLang="ko-KR"/>
              <a:t>,</a:t>
            </a:r>
            <a:r>
              <a:rPr kumimoji="1" lang="ko-KR" altLang="en-US"/>
              <a:t> 어떤 점에서 차이가 있었는지 설명드리겠습니다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42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kumimoji="1" lang="x-none" altLang="en-US"/>
              <a:t>첫</a:t>
            </a:r>
            <a:r>
              <a:rPr kumimoji="1" lang="ko-KR" altLang="en-US"/>
              <a:t> 번째로 지역별 가구수대비 재난지원금 지급 추이입니다</a:t>
            </a:r>
            <a:r>
              <a:rPr kumimoji="1" lang="en-US" altLang="ko-KR"/>
              <a:t>.</a:t>
            </a:r>
            <a:r>
              <a:rPr kumimoji="1" lang="ko-KR" altLang="en-US"/>
              <a:t> 비율은 재난지원금을 받은 가구수 나누기 시도별 총 가구수로 계산하였습니다</a:t>
            </a:r>
            <a:r>
              <a:rPr kumimoji="1" lang="en-US" altLang="ko-KR"/>
              <a:t>.</a:t>
            </a:r>
            <a:r>
              <a:rPr kumimoji="1" lang="ko-KR" altLang="en-US"/>
              <a:t> 전국평균은 약 </a:t>
            </a:r>
            <a:r>
              <a:rPr kumimoji="1" lang="en-US" altLang="ko-KR"/>
              <a:t>90.1%</a:t>
            </a:r>
            <a:r>
              <a:rPr kumimoji="1" lang="ko-KR" altLang="en-US"/>
              <a:t> </a:t>
            </a:r>
            <a:r>
              <a:rPr kumimoji="1" lang="en-US" altLang="ko-KR"/>
              <a:t>,</a:t>
            </a:r>
            <a:r>
              <a:rPr kumimoji="1" lang="ko-KR" altLang="en-US"/>
              <a:t> 제주도는 약 </a:t>
            </a:r>
            <a:r>
              <a:rPr kumimoji="1" lang="en-US" altLang="ko-KR"/>
              <a:t>94.6%</a:t>
            </a:r>
            <a:r>
              <a:rPr kumimoji="1" lang="ko-KR" altLang="en-US"/>
              <a:t>에 해당하는 비율을 보이고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전국 평균과 제주의 차이는 약 </a:t>
            </a:r>
            <a:r>
              <a:rPr kumimoji="1" lang="en-US" altLang="ko-KR"/>
              <a:t>4.5%</a:t>
            </a:r>
            <a:r>
              <a:rPr kumimoji="1" lang="ko-KR" altLang="en-US"/>
              <a:t>에 해당하며 저희는 이것이 유의미한 차이가 아니라고 판단했습니다</a:t>
            </a:r>
            <a:r>
              <a:rPr kumimoji="1" lang="en-US" altLang="ko-KR"/>
              <a:t>.</a:t>
            </a:r>
            <a:r>
              <a:rPr kumimoji="1" lang="ko-KR" altLang="en-US"/>
              <a:t> 따라서 이 데이터를 통해 전국과 제주도를 비교해도 </a:t>
            </a:r>
            <a:r>
              <a:rPr kumimoji="1" lang="ko-KR" altLang="en-US" err="1"/>
              <a:t>무방하겠다는</a:t>
            </a:r>
            <a:r>
              <a:rPr kumimoji="1" lang="ko-KR" altLang="en-US"/>
              <a:t> 결론을 내렸습니다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0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전국과</a:t>
            </a:r>
            <a:r>
              <a:rPr kumimoji="1" lang="ko-KR" altLang="en-US"/>
              <a:t> 제주의 비교에서의 첫 번째 비교기준은 재난지원금 규모별 사용 비중입니다</a:t>
            </a:r>
            <a:r>
              <a:rPr kumimoji="1" lang="en-US" altLang="ko-KR"/>
              <a:t>.</a:t>
            </a:r>
            <a:r>
              <a:rPr kumimoji="1" lang="ko-KR" altLang="en-US"/>
              <a:t> 전국에서는 재난지원금 사용비중이 영세가 </a:t>
            </a:r>
            <a:r>
              <a:rPr kumimoji="1" lang="en-US" altLang="ko-KR"/>
              <a:t>25.2%,</a:t>
            </a:r>
            <a:r>
              <a:rPr kumimoji="1" lang="ko-KR" altLang="en-US"/>
              <a:t> 중소가 </a:t>
            </a:r>
            <a:r>
              <a:rPr kumimoji="1" lang="en-US" altLang="ko-KR"/>
              <a:t>37.2%</a:t>
            </a:r>
            <a:r>
              <a:rPr kumimoji="1" lang="ko-KR" altLang="en-US"/>
              <a:t> 대형이 </a:t>
            </a:r>
            <a:r>
              <a:rPr kumimoji="1" lang="en-US" altLang="ko-KR"/>
              <a:t>37.6%</a:t>
            </a:r>
            <a:r>
              <a:rPr kumimoji="1" lang="ko-KR" altLang="en-US"/>
              <a:t>를 차지하고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반면 제주도에서는 영세가 </a:t>
            </a:r>
            <a:r>
              <a:rPr kumimoji="1" lang="en-US" altLang="ko-KR"/>
              <a:t>23.8%,</a:t>
            </a:r>
            <a:r>
              <a:rPr kumimoji="1" lang="ko-KR" altLang="en-US"/>
              <a:t> 중소가 </a:t>
            </a:r>
            <a:r>
              <a:rPr kumimoji="1" lang="en-US" altLang="ko-KR"/>
              <a:t>35.8%</a:t>
            </a:r>
            <a:r>
              <a:rPr kumimoji="1" lang="ko-KR" altLang="en-US"/>
              <a:t> 대형이 </a:t>
            </a:r>
            <a:r>
              <a:rPr kumimoji="1" lang="en-US" altLang="ko-KR"/>
              <a:t>40.3</a:t>
            </a:r>
            <a:r>
              <a:rPr kumimoji="1" lang="ko-KR" altLang="en-US"/>
              <a:t> </a:t>
            </a:r>
            <a:r>
              <a:rPr kumimoji="1" lang="en-US" altLang="ko-KR"/>
              <a:t>%</a:t>
            </a:r>
            <a:r>
              <a:rPr kumimoji="1" lang="ko-KR" altLang="en-US"/>
              <a:t>를 차지하고 있습니다</a:t>
            </a:r>
            <a:r>
              <a:rPr kumimoji="1" lang="en-US" altLang="ko-KR"/>
              <a:t>.</a:t>
            </a:r>
            <a:r>
              <a:rPr kumimoji="1" lang="ko-KR" altLang="en-US"/>
              <a:t> 제주도가 전국보다 재난지원금 사용비중에서 대형의 비중이 더 높은 것을 확인 할 수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이러한 차이가 드러나는 이유는  주로 제주도의 생필품 소비가 농협과 같은 </a:t>
            </a:r>
            <a:r>
              <a:rPr kumimoji="1" lang="ko-KR" altLang="en-US" err="1"/>
              <a:t>대형마트에서</a:t>
            </a:r>
            <a:r>
              <a:rPr kumimoji="1" lang="ko-KR" altLang="en-US"/>
              <a:t> 일어나기 때문이라고 해석했습니다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55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전국과</a:t>
            </a:r>
            <a:r>
              <a:rPr kumimoji="1" lang="ko-KR" altLang="en-US"/>
              <a:t> 제주의 비교에서의 두 번째 비교기준은 재난지원금 업종별 사용 비중입니다</a:t>
            </a:r>
            <a:r>
              <a:rPr kumimoji="1" lang="en-US" altLang="ko-KR"/>
              <a:t>.</a:t>
            </a:r>
            <a:r>
              <a:rPr kumimoji="1" lang="ko-KR" altLang="en-US"/>
              <a:t> 공통점과 차이점을 살펴보려고 하는데요</a:t>
            </a:r>
            <a:r>
              <a:rPr kumimoji="1" lang="en-US" altLang="ko-KR"/>
              <a:t>, </a:t>
            </a:r>
            <a:r>
              <a:rPr kumimoji="1" lang="ko-KR" altLang="en-US"/>
              <a:t>우선 </a:t>
            </a:r>
            <a:r>
              <a:rPr kumimoji="1" lang="ko-KR" altLang="en-US" err="1"/>
              <a:t>외식점과</a:t>
            </a:r>
            <a:r>
              <a:rPr kumimoji="1" lang="ko-KR" altLang="en-US"/>
              <a:t> 식료품점에서 가장 높은 이용률을 보인다는 공통점을 발견할 수 있습니다</a:t>
            </a:r>
            <a:r>
              <a:rPr kumimoji="1" lang="en-US" altLang="ko-KR"/>
              <a:t>. </a:t>
            </a:r>
            <a:r>
              <a:rPr kumimoji="1" lang="ko-KR" altLang="en-US"/>
              <a:t>다음으로 의료</a:t>
            </a:r>
            <a:r>
              <a:rPr kumimoji="1" lang="en-US" altLang="ko-KR"/>
              <a:t>, </a:t>
            </a:r>
            <a:r>
              <a:rPr kumimoji="1" lang="ko-KR" altLang="en-US"/>
              <a:t>주유</a:t>
            </a:r>
            <a:r>
              <a:rPr kumimoji="1" lang="en-US" altLang="ko-KR"/>
              <a:t>, </a:t>
            </a:r>
            <a:r>
              <a:rPr kumimoji="1" lang="ko-KR" altLang="en-US"/>
              <a:t>패션 업종이 높은 비율을 보이는 점도</a:t>
            </a:r>
            <a:r>
              <a:rPr kumimoji="1" lang="ko-KR" altLang="en-US" baseline="0"/>
              <a:t> 같습니다</a:t>
            </a:r>
            <a:r>
              <a:rPr kumimoji="1" lang="en-US" altLang="ko-KR" baseline="0"/>
              <a:t>.</a:t>
            </a:r>
          </a:p>
          <a:p>
            <a:r>
              <a:rPr kumimoji="1" lang="ko-KR" altLang="en-US" baseline="0"/>
              <a:t>이렇듯 제주도와 전국의 </a:t>
            </a:r>
            <a:r>
              <a:rPr kumimoji="1" lang="ko-KR" altLang="en-US" baseline="0" err="1"/>
              <a:t>재난지원금</a:t>
            </a:r>
            <a:r>
              <a:rPr kumimoji="1" lang="ko-KR" altLang="en-US" baseline="0"/>
              <a:t> 사용 업종이 대체적으로 비슷한 양상을 보입니다</a:t>
            </a:r>
            <a:r>
              <a:rPr kumimoji="1" lang="en-US" altLang="ko-KR" baseline="0"/>
              <a:t>.</a:t>
            </a: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208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그러나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세 가지의 차이점을 발견했습니다</a:t>
            </a:r>
            <a:r>
              <a:rPr lang="en-US" altLang="ko-KR"/>
              <a:t>.</a:t>
            </a:r>
            <a:r>
              <a:rPr lang="en-US" altLang="ko-KR" baseline="0"/>
              <a:t> </a:t>
            </a:r>
            <a:r>
              <a:rPr lang="ko-KR" altLang="en-US" baseline="0"/>
              <a:t>첫 번째로</a:t>
            </a:r>
            <a:r>
              <a:rPr lang="en-US" altLang="ko-KR" baseline="0"/>
              <a:t>, top 8</a:t>
            </a:r>
            <a:r>
              <a:rPr lang="ko-KR" altLang="en-US" baseline="0"/>
              <a:t>에 다른 업종들이 들어가있음을 볼 수 있습니다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전국 기준으로는 </a:t>
            </a:r>
            <a:r>
              <a:rPr lang="en-US" altLang="ko-KR" baseline="0"/>
              <a:t>＇</a:t>
            </a:r>
            <a:r>
              <a:rPr lang="ko-KR" altLang="en-US" baseline="0"/>
              <a:t>학원</a:t>
            </a:r>
            <a:r>
              <a:rPr lang="en-US" altLang="ko-KR" baseline="0"/>
              <a:t>＇</a:t>
            </a:r>
            <a:r>
              <a:rPr lang="ko-KR" altLang="en-US" baseline="0"/>
              <a:t>이 재난지원금 </a:t>
            </a:r>
            <a:r>
              <a:rPr lang="ko-KR" altLang="en-US" baseline="0" err="1"/>
              <a:t>사용액</a:t>
            </a:r>
            <a:r>
              <a:rPr lang="ko-KR" altLang="en-US" baseline="0"/>
              <a:t> </a:t>
            </a:r>
            <a:r>
              <a:rPr lang="en-US" altLang="ko-KR" baseline="0"/>
              <a:t>top 8</a:t>
            </a:r>
            <a:r>
              <a:rPr lang="ko-KR" altLang="en-US" baseline="0"/>
              <a:t>에 든 반면</a:t>
            </a:r>
            <a:r>
              <a:rPr lang="en-US" altLang="ko-KR" baseline="0"/>
              <a:t>, </a:t>
            </a:r>
          </a:p>
          <a:p>
            <a:r>
              <a:rPr lang="ko-KR" altLang="en-US" baseline="0"/>
              <a:t>제주도 기준으로는 </a:t>
            </a:r>
            <a:r>
              <a:rPr lang="en-US" altLang="ko-KR" baseline="0"/>
              <a:t> ‘</a:t>
            </a:r>
            <a:r>
              <a:rPr lang="ko-KR" altLang="en-US" baseline="0"/>
              <a:t>학원</a:t>
            </a:r>
            <a:r>
              <a:rPr lang="en-US" altLang="ko-KR" baseline="0"/>
              <a:t>’ </a:t>
            </a:r>
            <a:r>
              <a:rPr lang="ko-KR" altLang="en-US" baseline="0"/>
              <a:t>대신에 </a:t>
            </a:r>
            <a:r>
              <a:rPr lang="en-US" altLang="ko-KR" baseline="0"/>
              <a:t>＇</a:t>
            </a:r>
            <a:r>
              <a:rPr lang="ko-KR" altLang="en-US" baseline="0"/>
              <a:t>레저</a:t>
            </a:r>
            <a:r>
              <a:rPr lang="en-US" altLang="ko-KR" baseline="0"/>
              <a:t>/</a:t>
            </a:r>
            <a:r>
              <a:rPr lang="ko-KR" altLang="en-US" baseline="0"/>
              <a:t>스포츠</a:t>
            </a:r>
            <a:r>
              <a:rPr lang="en-US" altLang="ko-KR" baseline="0"/>
              <a:t>＇ </a:t>
            </a:r>
            <a:r>
              <a:rPr lang="ko-KR" altLang="en-US" baseline="0" err="1"/>
              <a:t>지출량이</a:t>
            </a:r>
            <a:r>
              <a:rPr lang="ko-KR" altLang="en-US" baseline="0"/>
              <a:t> </a:t>
            </a:r>
            <a:r>
              <a:rPr lang="en-US" altLang="ko-KR" baseline="0"/>
              <a:t>top8</a:t>
            </a:r>
            <a:r>
              <a:rPr lang="ko-KR" altLang="en-US" baseline="0"/>
              <a:t>에 들었습니다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 현지인의 이야기를 참고하면 제주도는 </a:t>
            </a:r>
            <a:r>
              <a:rPr lang="ko-KR" altLang="en-US" baseline="0" err="1"/>
              <a:t>섬이다보니</a:t>
            </a:r>
            <a:r>
              <a:rPr lang="ko-KR" altLang="en-US" baseline="0"/>
              <a:t> 낚시를 하러 가면서 낚시 용품 구매가 활발하다고 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레저 산업이 발달된 제주도의 특성이 재난지원금 </a:t>
            </a:r>
            <a:r>
              <a:rPr lang="ko-KR" altLang="en-US" baseline="0" err="1"/>
              <a:t>사용액에서도</a:t>
            </a:r>
            <a:r>
              <a:rPr lang="ko-KR" altLang="en-US" baseline="0"/>
              <a:t> 나타난 것으로 보입니다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77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번째 차이점입니다</a:t>
            </a:r>
            <a:r>
              <a:rPr lang="en-US" altLang="ko-KR"/>
              <a:t>. </a:t>
            </a:r>
            <a:r>
              <a:rPr lang="ko-KR" altLang="en-US"/>
              <a:t>주유</a:t>
            </a:r>
            <a:r>
              <a:rPr lang="en-US" altLang="ko-KR"/>
              <a:t>/</a:t>
            </a:r>
            <a:r>
              <a:rPr lang="ko-KR" altLang="en-US"/>
              <a:t>자동차에서 재난지원금 소비 비중이</a:t>
            </a:r>
            <a:r>
              <a:rPr lang="ko-KR" altLang="en-US" baseline="0"/>
              <a:t> 제주도에서 특히 높게 나타난 것을 확인하실 수 있습니다</a:t>
            </a:r>
            <a:r>
              <a:rPr lang="en-US" altLang="ko-KR" baseline="0"/>
              <a:t>.</a:t>
            </a:r>
            <a:r>
              <a:rPr lang="ko-KR" altLang="en-US"/>
              <a:t> 제주도는 </a:t>
            </a:r>
            <a:r>
              <a:rPr lang="en-US" altLang="ko-KR"/>
              <a:t>8.29 %, </a:t>
            </a:r>
            <a:r>
              <a:rPr lang="ko-KR" altLang="en-US"/>
              <a:t>전국적으로는 </a:t>
            </a:r>
            <a:r>
              <a:rPr lang="en-US" altLang="ko-KR"/>
              <a:t>5.6</a:t>
            </a:r>
            <a:r>
              <a:rPr lang="en-US" altLang="ko-KR" baseline="0"/>
              <a:t> %</a:t>
            </a:r>
            <a:r>
              <a:rPr lang="ko-KR" altLang="en-US" baseline="0"/>
              <a:t>입니다</a:t>
            </a:r>
            <a:r>
              <a:rPr lang="en-US" altLang="ko-KR" baseline="0"/>
              <a:t>. </a:t>
            </a:r>
            <a:r>
              <a:rPr lang="ko-KR" altLang="en-US" baseline="0"/>
              <a:t>제주도의 인당 평균 자동차 소유 대수는 </a:t>
            </a:r>
            <a:r>
              <a:rPr lang="en-US" altLang="ko-KR"/>
              <a:t>0.9</a:t>
            </a:r>
            <a:r>
              <a:rPr lang="ko-KR" altLang="en-US"/>
              <a:t>대로 전국 평균 </a:t>
            </a:r>
            <a:r>
              <a:rPr lang="en-US" altLang="ko-KR"/>
              <a:t>0.45</a:t>
            </a:r>
            <a:r>
              <a:rPr lang="ko-KR" altLang="en-US"/>
              <a:t>대를 크게 웃돕니다</a:t>
            </a:r>
            <a:r>
              <a:rPr lang="en-US" altLang="ko-KR"/>
              <a:t>. </a:t>
            </a:r>
            <a:r>
              <a:rPr lang="ko-KR" altLang="en-US"/>
              <a:t>더불어 렌터카 사업의 발달로 재난지원금 소비액의 많은 부분을 차지하는 것으로 보입니다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분석 데이터는 </a:t>
            </a:r>
            <a:r>
              <a:rPr lang="en-US" altLang="ko-KR"/>
              <a:t>5~8</a:t>
            </a:r>
            <a:r>
              <a:rPr lang="ko-KR" altLang="en-US"/>
              <a:t>월간 제주도에서 총 사용된 금액과 사용된 재난지원금에 대한 것이다</a:t>
            </a:r>
            <a:r>
              <a:rPr lang="en-US" altLang="ko-KR"/>
              <a:t>.</a:t>
            </a:r>
          </a:p>
          <a:p>
            <a:r>
              <a:rPr lang="en-US" altLang="ko-KR"/>
              <a:t>1</a:t>
            </a:r>
            <a:r>
              <a:rPr lang="ko-KR" altLang="en-US"/>
              <a:t>차 긴급</a:t>
            </a:r>
            <a:endParaRPr lang="en-US" altLang="ko-KR"/>
          </a:p>
          <a:p>
            <a:r>
              <a:rPr lang="ko-KR" altLang="en-US"/>
              <a:t> </a:t>
            </a:r>
            <a:r>
              <a:rPr lang="ko-KR" altLang="en-US" err="1"/>
              <a:t>재난지원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/>
              <a:t>금이 </a:t>
            </a:r>
            <a:r>
              <a:rPr lang="en-US" altLang="ko-KR"/>
              <a:t>5</a:t>
            </a:r>
            <a:r>
              <a:rPr lang="ko-KR" altLang="en-US"/>
              <a:t>월 경에 지급되어 </a:t>
            </a:r>
            <a:r>
              <a:rPr lang="en-US" altLang="ko-KR"/>
              <a:t>8</a:t>
            </a:r>
            <a:r>
              <a:rPr lang="ko-KR" altLang="en-US"/>
              <a:t>월 </a:t>
            </a:r>
            <a:r>
              <a:rPr lang="en-US" altLang="ko-KR"/>
              <a:t>31</a:t>
            </a:r>
            <a:r>
              <a:rPr lang="ko-KR" altLang="en-US"/>
              <a:t>일까지만 쓸 수 있었기에 데이터의 기간은 </a:t>
            </a:r>
            <a:r>
              <a:rPr lang="en-US" altLang="ko-KR"/>
              <a:t>5~8</a:t>
            </a:r>
            <a:r>
              <a:rPr lang="ko-KR" altLang="en-US"/>
              <a:t>월이다</a:t>
            </a:r>
            <a:r>
              <a:rPr lang="en-US" altLang="ko-KR"/>
              <a:t>.</a:t>
            </a:r>
          </a:p>
          <a:p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r>
              <a:rPr lang="ko-KR" altLang="en-US"/>
              <a:t>데이터의 변수는 총 </a:t>
            </a:r>
            <a:r>
              <a:rPr lang="en-US" altLang="ko-KR"/>
              <a:t>14</a:t>
            </a:r>
            <a:r>
              <a:rPr lang="ko-KR" altLang="en-US"/>
              <a:t>인데</a:t>
            </a:r>
            <a:r>
              <a:rPr lang="en-US" altLang="ko-KR"/>
              <a:t>, </a:t>
            </a:r>
            <a:r>
              <a:rPr lang="ko-KR" altLang="en-US"/>
              <a:t>그 중 설명이 필요한 변수를 소개하고자 한다</a:t>
            </a:r>
            <a:r>
              <a:rPr lang="en-US" altLang="ko-KR"/>
              <a:t>.</a:t>
            </a:r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이어서 제주도의 지역적 특성과 그에 따른 업종별 재난지원금 소비량을 살펴보겠습니다.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12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해당 섹션에서는 </a:t>
            </a:r>
            <a:r>
              <a:rPr lang="ko-KR" altLang="en-US" err="1">
                <a:ea typeface="맑은 고딕"/>
                <a:cs typeface="Calibri"/>
              </a:rPr>
              <a:t>권역별</a:t>
            </a:r>
            <a:r>
              <a:rPr lang="ko-KR" altLang="en-US">
                <a:ea typeface="맑은 고딕"/>
                <a:cs typeface="Calibri"/>
              </a:rPr>
              <a:t> 재난지원금 소비량, </a:t>
            </a:r>
            <a:r>
              <a:rPr lang="ko-KR" altLang="en-US" err="1">
                <a:ea typeface="맑은 고딕"/>
                <a:cs typeface="Calibri"/>
              </a:rPr>
              <a:t>권역별</a:t>
            </a:r>
            <a:r>
              <a:rPr lang="ko-KR" altLang="en-US">
                <a:ea typeface="맑은 고딕"/>
                <a:cs typeface="Calibri"/>
              </a:rPr>
              <a:t> 재난지원금 소비패턴에서의 공통점과 차이점, </a:t>
            </a:r>
            <a:r>
              <a:rPr lang="ko-KR" altLang="en-US" err="1">
                <a:ea typeface="맑은 고딕"/>
                <a:cs typeface="Calibri"/>
              </a:rPr>
              <a:t>권역별</a:t>
            </a:r>
            <a:r>
              <a:rPr lang="ko-KR" altLang="en-US">
                <a:ea typeface="맑은 고딕"/>
                <a:cs typeface="Calibri"/>
              </a:rPr>
              <a:t> 재난지원금 소비량의 시계열적 변화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>
                <a:ea typeface="맑은 고딕"/>
                <a:cs typeface="Calibri"/>
              </a:rPr>
              <a:t> 통해서 재난지원금이 제주도 내 지역적 특성이 드러나게 이용되었는지 살펴보았습니다. </a:t>
            </a:r>
            <a:endParaRPr lang="ko-KR" altLang="en-US">
              <a:cs typeface="Calibri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8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우선 제주도의 전반적인 재난지원금 소비량 분포도를 한눈에 알아보기 위해 공간적 분석을 진행했습니다.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제주공항이 위치해 있는 제주시 시내에서 압도적으로 높은 재난지원금 소비 추이가 기록되었습니다. 하지만 그 외의 지역에서는 뚜렷한 대비나 특성을 살펴보기 쉽지 않았습니다.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따라서 저희는 분석의 효율을 높이고자</a:t>
            </a:r>
            <a:r>
              <a:rPr 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제주도의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권역별</a:t>
            </a:r>
            <a:r>
              <a:rPr lang="ko-KR">
                <a:ea typeface="맑은 고딕"/>
              </a:rPr>
              <a:t> 분류를 진행했습니다.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62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여기어때 잘난체 OTF"/>
                <a:ea typeface="여기어때 잘난체 OTF"/>
              </a:rPr>
              <a:t>저희는 지도와 같이 제주도를 총 일곱개의 권역으로 분류했습니다. 지도에서의 제주시와 서귀포시는 시내에 속하며, 그 외의 권역은 시ㅚ로 분류했습니다. 추자면 </a:t>
            </a:r>
            <a:r>
              <a:rPr lang="ko-KR" altLang="en-US" err="1">
                <a:latin typeface="여기어때 잘난체 OTF"/>
                <a:ea typeface="여기어때 잘난체 OTF"/>
              </a:rPr>
              <a:t>우도면과</a:t>
            </a:r>
            <a:r>
              <a:rPr lang="ko-KR" altLang="en-US">
                <a:latin typeface="여기어때 잘난체 OTF"/>
                <a:ea typeface="여기어때 잘난체 OTF"/>
              </a:rPr>
              <a:t> 같이 특수한 지역에 위치해 있는 섬들은 기타 카테고리로 분류하였습니다. (추자면, </a:t>
            </a:r>
            <a:r>
              <a:rPr lang="ko-KR" altLang="en-US" err="1">
                <a:latin typeface="여기어때 잘난체 OTF"/>
                <a:ea typeface="여기어때 잘난체 OTF"/>
              </a:rPr>
              <a:t>우도면</a:t>
            </a:r>
            <a:r>
              <a:rPr lang="ko-KR" altLang="en-US">
                <a:latin typeface="여기어때 잘난체 OTF"/>
                <a:ea typeface="여기어때 잘난체 OTF"/>
              </a:rPr>
              <a:t> </a:t>
            </a:r>
            <a:r>
              <a:rPr lang="ko-KR" altLang="en-US" err="1">
                <a:latin typeface="여기어때 잘난체 OTF"/>
                <a:ea typeface="여기어때 잘난체 OTF"/>
              </a:rPr>
              <a:t>지도에서표시</a:t>
            </a:r>
            <a:r>
              <a:rPr lang="ko-KR" altLang="en-US">
                <a:latin typeface="여기어때 잘난체 OTF"/>
                <a:ea typeface="여기어때 잘난체 OTF"/>
              </a:rPr>
              <a:t>)</a:t>
            </a:r>
            <a:endParaRPr lang="ko-KR"/>
          </a:p>
          <a:p>
            <a:endParaRPr lang="en-US" altLang="ko-KR"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37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제주 내 </a:t>
            </a:r>
            <a:r>
              <a:rPr lang="ko-KR" altLang="en-US" err="1">
                <a:ea typeface="맑은 고딕"/>
              </a:rPr>
              <a:t>권역별</a:t>
            </a:r>
            <a:r>
              <a:rPr lang="ko-KR" altLang="en-US">
                <a:ea typeface="맑은 고딕"/>
              </a:rPr>
              <a:t>/업종별 재난지원금 소비액 비교 추이입니다. 마트/편의점, 외식/주점, 주유/자동차, 그리고 의료 업종에서의 재난지원금 사용액이 모든 권역에서 공통적으로 상위 5위안에 기록되었습니다.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07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그 중 의료 업종</a:t>
            </a:r>
            <a:r>
              <a:rPr lang="ko-KR" altLang="en-US">
                <a:ea typeface="맑은 고딕"/>
              </a:rPr>
              <a:t>에서</a:t>
            </a:r>
            <a:r>
              <a:rPr lang="ko-KR">
                <a:ea typeface="맑은 고딕"/>
              </a:rPr>
              <a:t> 시내 지역과 시외 지역의 재난지원금 소비추이 차이가 극명합니다</a:t>
            </a:r>
            <a:r>
              <a:rPr lang="en-US" altLang="ko-KR">
                <a:ea typeface="맑은 고딕"/>
              </a:rPr>
              <a:t>.</a:t>
            </a:r>
            <a:r>
              <a:rPr lang="ko-KR">
                <a:ea typeface="맑은 고딕"/>
              </a:rPr>
              <a:t> 시외 지역에서는 의료 업종에서의 사용금액이 거의 드러나지 않는 반면 제주시와 서귀포시에서 높은 사용금액이 기록되었습니다. 이에 대</a:t>
            </a:r>
            <a:r>
              <a:rPr lang="ko-KR" altLang="en-US">
                <a:ea typeface="맑은 고딕"/>
              </a:rPr>
              <a:t>해 </a:t>
            </a:r>
            <a:r>
              <a:rPr lang="ko-KR">
                <a:ea typeface="맑은 고딕"/>
              </a:rPr>
              <a:t>제주대학병원, 중앙병원, 서귀포 병원 등 제주도의 주요 병원들이 시내에만 있다는 </a:t>
            </a:r>
            <a:r>
              <a:rPr lang="ko-KR" altLang="en-US">
                <a:ea typeface="맑은 고딕"/>
              </a:rPr>
              <a:t>점을 이유로 들</a:t>
            </a:r>
            <a:r>
              <a:rPr lang="ko-KR">
                <a:ea typeface="맑은 고딕"/>
              </a:rPr>
              <a:t> 수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3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제주, 서귀포시내 모두 높은 재난지원금 사용량이 기록되었는데, </a:t>
            </a:r>
            <a:r>
              <a:rPr lang="ko-KR" altLang="en-US" err="1">
                <a:ea typeface="맑은 고딕"/>
              </a:rPr>
              <a:t>그중에서도</a:t>
            </a:r>
            <a:r>
              <a:rPr lang="ko-KR" altLang="en-US">
                <a:ea typeface="맑은 고딕"/>
              </a:rPr>
              <a:t> 제주시내에서의 재난지원금 소비량은 모든 권역에 비해 압도적으로 높습니다. 권역별로의 세부적인 분석을 통해 이에 대한 이유와 제주도의 공간적 특성에 대해 더 알아보았습니다.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88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err="1">
                <a:ea typeface="맑은 고딕"/>
              </a:rPr>
              <a:t>권역별</a:t>
            </a:r>
            <a:r>
              <a:rPr lang="ko-KR">
                <a:ea typeface="맑은 고딕"/>
              </a:rPr>
              <a:t> 세부 비교 (시내)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</a:rPr>
              <a:t>제주</a:t>
            </a:r>
            <a:r>
              <a:rPr lang="ko-KR">
                <a:ea typeface="맑은 고딕"/>
              </a:rPr>
              <a:t> 시내 지역을 세부적으로 </a:t>
            </a:r>
            <a:r>
              <a:rPr lang="ko-KR" altLang="en-US">
                <a:ea typeface="맑은 고딕"/>
              </a:rPr>
              <a:t>살펴보았을 때</a:t>
            </a:r>
            <a:r>
              <a:rPr lang="ko-KR">
                <a:ea typeface="맑은 고딕"/>
              </a:rPr>
              <a:t> 일부 지역에서 집중적으로 재난지원금이 소비된 점을</a:t>
            </a:r>
            <a:r>
              <a:rPr lang="ko-KR" altLang="en-US">
                <a:ea typeface="맑은 고딕"/>
              </a:rPr>
              <a:t> 확인했습니다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이는 제주 시내의 핵심 도심지인 </a:t>
            </a:r>
            <a:r>
              <a:rPr lang="ko-KR" err="1">
                <a:ea typeface="맑은 고딕"/>
              </a:rPr>
              <a:t>신제주</a:t>
            </a:r>
            <a:r>
              <a:rPr lang="ko-KR">
                <a:ea typeface="맑은 고딕"/>
              </a:rPr>
              <a:t>, 구제주에 외식/주점과 마트가 밀집되어 있는 것을 이유로 들 수 있습니다.</a:t>
            </a:r>
            <a:r>
              <a:rPr lang="ko-KR" altLang="en-US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endParaRPr lang="ko-KR" altLang="en-US"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988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err="1">
                <a:ea typeface="맑은 고딕"/>
              </a:rPr>
              <a:t>권역별</a:t>
            </a:r>
            <a:r>
              <a:rPr lang="ko-KR">
                <a:ea typeface="맑은 고딕"/>
              </a:rPr>
              <a:t> 세부 비교 (시내)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이에 더해 제주국제공항 주위에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외식/주점 </a:t>
            </a:r>
            <a:r>
              <a:rPr lang="ko-KR" altLang="en-US">
                <a:ea typeface="맑은 고딕"/>
              </a:rPr>
              <a:t>업종이 많이 </a:t>
            </a:r>
            <a:r>
              <a:rPr lang="ko-KR" err="1">
                <a:ea typeface="맑은 고딕"/>
              </a:rPr>
              <a:t>분포돼있고</a:t>
            </a:r>
            <a:r>
              <a:rPr 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공항</a:t>
            </a:r>
            <a:r>
              <a:rPr lang="ko-KR">
                <a:ea typeface="맑은 고딕"/>
              </a:rPr>
              <a:t> 내의 </a:t>
            </a:r>
            <a:r>
              <a:rPr lang="en-US" altLang="ko-KR">
                <a:ea typeface="맑은 고딕"/>
              </a:rPr>
              <a:t>JDC </a:t>
            </a:r>
            <a:r>
              <a:rPr lang="ko-KR">
                <a:ea typeface="맑은 고딕"/>
              </a:rPr>
              <a:t>면세점과 롯데면세점, 신라면세점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역시 </a:t>
            </a:r>
            <a:r>
              <a:rPr lang="ko-KR" altLang="en-US">
                <a:ea typeface="맑은 고딕"/>
              </a:rPr>
              <a:t>공항권에 </a:t>
            </a:r>
            <a:r>
              <a:rPr lang="ko-KR" altLang="en-US" err="1">
                <a:ea typeface="맑은 고딕"/>
              </a:rPr>
              <a:t>분포돼있기</a:t>
            </a:r>
            <a:r>
              <a:rPr lang="ko-KR" altLang="en-US">
                <a:ea typeface="맑은 고딕"/>
              </a:rPr>
              <a:t> 때문에 쇼핑/패션 업종에서의 재난지원금 소비량 역시 제주시내에서만 상위 5개 업종에 기록되었습니다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</a:rPr>
              <a:t>#이러한</a:t>
            </a:r>
            <a:r>
              <a:rPr lang="ko-KR">
                <a:ea typeface="맑은 고딕"/>
              </a:rPr>
              <a:t> 공간적 특성으로 인해 제주시는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제주도 모든 권역에서 가장 높은 재난지원금 소비량이 기록되었습니다.</a:t>
            </a: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52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이번에는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제주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시외권에서의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재난지원금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소비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추이에서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드러난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특징을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살펴보겠습니다</a:t>
            </a:r>
            <a:endParaRPr lang="ko-KR" altLang="en-US" err="1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endParaRPr lang="ko-KR" altLang="en-US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맑은 고딕"/>
                <a:ea typeface="맑은 고딕"/>
                <a:cs typeface="Calibri"/>
              </a:rPr>
              <a:t>제주도 </a:t>
            </a:r>
            <a:r>
              <a:rPr lang="ko-KR" altLang="en-US">
                <a:ea typeface="맑은 고딕"/>
              </a:rPr>
              <a:t>서부의</a:t>
            </a:r>
            <a:r>
              <a:rPr lang="en-US"/>
              <a:t> </a:t>
            </a:r>
            <a:r>
              <a:rPr lang="en-US" err="1"/>
              <a:t>재난지원금</a:t>
            </a:r>
            <a:r>
              <a:rPr lang="en-US"/>
              <a:t> </a:t>
            </a:r>
            <a:r>
              <a:rPr lang="en-US" err="1"/>
              <a:t>상위</a:t>
            </a:r>
            <a:r>
              <a:rPr lang="en-US"/>
              <a:t> 5개 </a:t>
            </a:r>
            <a:r>
              <a:rPr lang="en-US" err="1"/>
              <a:t>업종에</a:t>
            </a:r>
            <a:r>
              <a:rPr lang="en-US"/>
              <a:t> ‘</a:t>
            </a:r>
            <a:r>
              <a:rPr lang="en-US" err="1"/>
              <a:t>농업</a:t>
            </a:r>
            <a:r>
              <a:rPr lang="en-US"/>
              <a:t>' </a:t>
            </a:r>
            <a:r>
              <a:rPr lang="en-US" err="1"/>
              <a:t>업종이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들어가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r>
              <a:rPr lang="en-US" err="1"/>
              <a:t>이는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제주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농업기술원에 서부농업기술센터가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따로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존재할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정도로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제주</a:t>
            </a:r>
            <a:r>
              <a:rPr lang="en-US" err="1"/>
              <a:t>서부에</a:t>
            </a:r>
            <a:r>
              <a:rPr lang="en-US"/>
              <a:t> </a:t>
            </a:r>
            <a:r>
              <a:rPr lang="en-US" err="1"/>
              <a:t>제주도의</a:t>
            </a:r>
            <a:r>
              <a:rPr lang="en-US"/>
              <a:t> </a:t>
            </a:r>
            <a:r>
              <a:rPr lang="en-US" err="1"/>
              <a:t>대부분의</a:t>
            </a:r>
            <a:r>
              <a:rPr lang="en-US"/>
              <a:t> </a:t>
            </a:r>
            <a:r>
              <a:rPr lang="en-US" err="1"/>
              <a:t>농경지가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분포해있기</a:t>
            </a:r>
            <a:r>
              <a:rPr lang="ko-KR" altLang="en-US">
                <a:ea typeface="맑은 고딕"/>
              </a:rPr>
              <a:t> 때문이라고 할 수 있습니다.</a:t>
            </a:r>
          </a:p>
          <a:p>
            <a:endParaRPr 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분석 데이터는 </a:t>
            </a:r>
            <a:r>
              <a:rPr lang="en-US" altLang="ko-KR"/>
              <a:t>5~8</a:t>
            </a:r>
            <a:r>
              <a:rPr lang="ko-KR" altLang="en-US"/>
              <a:t>월간 제주도에서 총 사용된 금액과 사용된 재난지원금에 대한 것이다</a:t>
            </a:r>
            <a:r>
              <a:rPr lang="en-US" altLang="ko-KR"/>
              <a:t>.</a:t>
            </a:r>
          </a:p>
          <a:p>
            <a:r>
              <a:rPr lang="en-US" altLang="ko-KR"/>
              <a:t>1</a:t>
            </a:r>
            <a:r>
              <a:rPr lang="ko-KR" altLang="en-US"/>
              <a:t>차 긴급 재난지원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/>
              <a:t>금이 </a:t>
            </a:r>
            <a:r>
              <a:rPr lang="en-US" altLang="ko-KR"/>
              <a:t>5</a:t>
            </a:r>
            <a:r>
              <a:rPr lang="ko-KR" altLang="en-US"/>
              <a:t>월 경에 지급되어 </a:t>
            </a:r>
            <a:r>
              <a:rPr lang="en-US" altLang="ko-KR"/>
              <a:t>8</a:t>
            </a:r>
            <a:r>
              <a:rPr lang="ko-KR" altLang="en-US"/>
              <a:t>월 </a:t>
            </a:r>
            <a:r>
              <a:rPr lang="en-US" altLang="ko-KR"/>
              <a:t>31</a:t>
            </a:r>
            <a:r>
              <a:rPr lang="ko-KR" altLang="en-US" err="1"/>
              <a:t>일까지만</a:t>
            </a:r>
            <a:r>
              <a:rPr lang="ko-KR" altLang="en-US"/>
              <a:t> 쓸 수 있었기에 데이터의 기간은 </a:t>
            </a:r>
            <a:r>
              <a:rPr lang="en-US" altLang="ko-KR"/>
              <a:t>5~8</a:t>
            </a:r>
            <a:r>
              <a:rPr lang="ko-KR" altLang="en-US"/>
              <a:t>월이다</a:t>
            </a:r>
            <a:r>
              <a:rPr lang="en-US" altLang="ko-KR"/>
              <a:t>.</a:t>
            </a:r>
          </a:p>
          <a:p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r>
              <a:rPr lang="ko-KR" altLang="en-US"/>
              <a:t>데이터의 변수는 총 </a:t>
            </a:r>
            <a:r>
              <a:rPr lang="en-US" altLang="ko-KR"/>
              <a:t>14</a:t>
            </a:r>
            <a:r>
              <a:rPr lang="ko-KR" altLang="en-US"/>
              <a:t>인데</a:t>
            </a:r>
            <a:r>
              <a:rPr lang="en-US" altLang="ko-KR"/>
              <a:t>, </a:t>
            </a:r>
            <a:r>
              <a:rPr lang="ko-KR" altLang="en-US"/>
              <a:t>그 중 설명이 필요한 변수를 소개하고자 한다</a:t>
            </a:r>
            <a:r>
              <a:rPr lang="en-US" altLang="ko-KR"/>
              <a:t>.</a:t>
            </a:r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55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>
                <a:ea typeface="맑은 고딕"/>
              </a:rPr>
              <a:t>공간적 분석에 이어, 5월과 8월의 재난지원금 소비량 비교를 통해 시계열적 변화가 있는지를 알아보았습니다.</a:t>
            </a:r>
          </a:p>
          <a:p>
            <a:pPr algn="just"/>
            <a:r>
              <a:rPr lang="ko-KR" altLang="en-US">
                <a:ea typeface="맑은 고딕"/>
              </a:rPr>
              <a:t>결과적으로는 권역별 재난지원금 사용액 분포에는 큰 차이가 없었으며, 이는 권역별로의 재난지원금 사용 특성이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http://www.jejunews.com/news/articleView.html?idxno=2161243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02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이렇게 권역별로의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다각적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분석을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통해서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특성을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추출해볼수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외식/주점, 마트/편의점, 그리고 주유/자동차가 모든 권역에서 재난지원금의 혜택을 가장 많이 받은 업종이라고 할 수 있습니다. 호텔/숙박 업종에서의 재난지원금 </a:t>
            </a:r>
            <a:r>
              <a:rPr lang="ko-KR" altLang="en-US">
                <a:ea typeface="맑은 고딕"/>
              </a:rPr>
              <a:t>소비량은 일반적으로 제주도민보다는 관광객의 지출비중이 크기에 도민들의 재난지원금 소비가 높지 않았습니다.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권역별</a:t>
            </a:r>
            <a:r>
              <a:rPr lang="ko-KR" altLang="en-US">
                <a:ea typeface="맑은 고딕"/>
              </a:rPr>
              <a:t> 차이로는, 제주, 서귀포 시내에 위치해 있는 대형병원들로 인해 의료업종에서의 높은 재난지원금 소비량, 제주도 서부 지역에서는 농업 업종에서의 높은 재난지원금 소비량이 기록되었습니다.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82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이렇게 제주도의 재난지원금 사용형태와 목적성, </a:t>
            </a:r>
            <a:r>
              <a:rPr lang="ko-KR">
                <a:ea typeface="맑은 고딕"/>
              </a:rPr>
              <a:t>제주도와 국내 </a:t>
            </a:r>
            <a:r>
              <a:rPr lang="ko-KR" err="1">
                <a:ea typeface="맑은 고딕"/>
              </a:rPr>
              <a:t>타권역</a:t>
            </a:r>
            <a:r>
              <a:rPr lang="ko-KR">
                <a:ea typeface="맑은 고딕"/>
              </a:rPr>
              <a:t> 간의 재난지원금 사용 양상 비교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그리고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제주도의 지역적 특성에 따른 재난지원금 소비 양상을 알아보았습니다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3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>
                <a:ea typeface="맑은 고딕"/>
              </a:rPr>
              <a:t>이 세가지 분석을 통해 저희가 내린 결론은 다음과 같습니다.</a:t>
            </a:r>
          </a:p>
          <a:p>
            <a:pPr algn="just"/>
            <a:endParaRPr lang="ko-KR" altLang="en-US">
              <a:ea typeface="맑은 고딕"/>
            </a:endParaRPr>
          </a:p>
          <a:p>
            <a:pPr algn="just"/>
            <a:r>
              <a:rPr lang="ko-KR" altLang="en-US">
                <a:ea typeface="맑은 고딕"/>
              </a:rPr>
              <a:t>재난지원금의 경제적 효과는 있었으나</a:t>
            </a:r>
            <a:r>
              <a:rPr lang="en-US"/>
              <a:t>, </a:t>
            </a:r>
            <a:r>
              <a:rPr lang="ko-KR" altLang="en-US">
                <a:ea typeface="맑은 고딕"/>
              </a:rPr>
              <a:t>영세업자에게 그 효과가 집중되지는 않았기에 재난지원금의 목적상 </a:t>
            </a:r>
            <a:r>
              <a:rPr lang="ko-KR">
                <a:ea typeface="맑은 고딕"/>
              </a:rPr>
              <a:t>다소 아쉬운</a:t>
            </a:r>
            <a:r>
              <a:rPr lang="ko-KR" altLang="en-US">
                <a:ea typeface="맑은 고딕"/>
              </a:rPr>
              <a:t> 효과를 보였습니다.</a:t>
            </a:r>
            <a:endParaRPr lang="ko-KR"/>
          </a:p>
          <a:p>
            <a:endParaRPr lang="ko-KR"/>
          </a:p>
          <a:p>
            <a:r>
              <a:rPr lang="ko-KR">
                <a:ea typeface="맑은 고딕"/>
              </a:rPr>
              <a:t>제주도와 국내 타권역의 재난지원금의 효과나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 사용 </a:t>
            </a:r>
            <a:r>
              <a:rPr lang="ko-KR" altLang="en-US">
                <a:ea typeface="맑은 고딕"/>
              </a:rPr>
              <a:t>현황은</a:t>
            </a:r>
            <a:r>
              <a:rPr 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대체로</a:t>
            </a:r>
            <a:r>
              <a:rPr 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비슷하지만 타권역과 비교했을 때 주유</a:t>
            </a:r>
            <a:r>
              <a:rPr lang="en-US" altLang="ko-KR">
                <a:ea typeface="맑은 고딕"/>
              </a:rPr>
              <a:t>/</a:t>
            </a:r>
            <a:r>
              <a:rPr lang="ko-KR">
                <a:ea typeface="맑은 고딕"/>
              </a:rPr>
              <a:t>자동차 업종과 레저</a:t>
            </a:r>
            <a:r>
              <a:rPr lang="en-US" altLang="ko-KR">
                <a:ea typeface="맑은 고딕"/>
              </a:rPr>
              <a:t>/</a:t>
            </a:r>
            <a:r>
              <a:rPr lang="ko-KR">
                <a:ea typeface="맑은 고딕"/>
              </a:rPr>
              <a:t>스포츠 항목에서의 높은 재난지원금 </a:t>
            </a:r>
            <a:r>
              <a:rPr lang="ko-KR" altLang="en-US">
                <a:ea typeface="맑은 고딕"/>
              </a:rPr>
              <a:t>추이와</a:t>
            </a:r>
            <a:r>
              <a:rPr lang="ko-KR">
                <a:ea typeface="맑은 고딕"/>
              </a:rPr>
              <a:t> 학원 업종에서의 낮은 사용률 추이에서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제주도의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특징이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드러납니다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제주도 권역별 공간 분석을 통해 시내 의료업종에서의 높은 재난지원금 소비량, 시외 농업 업종에서의 높은 재난지원금 소비량을 알아볼 수 있었습니다. 제주 전반으로는 외식/주점, 마트/편의점, 그리고 주유/자동차가 재난지원금의 혜택을 가장 많이 받은 업종이었습니다.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4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잘한</a:t>
            </a:r>
            <a:r>
              <a:rPr lang="en-US" altLang="ko-KR">
                <a:ea typeface="맑은 고딕"/>
              </a:rPr>
              <a:t> 점 : </a:t>
            </a:r>
            <a:r>
              <a:rPr lang="en-US" altLang="ko-KR" err="1">
                <a:ea typeface="맑은 고딕"/>
              </a:rPr>
              <a:t>외부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리소스를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적극적으로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활용하였다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주어진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특성상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도메인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지식이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필요한데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정책관련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기사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여러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제주도민의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생생한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재난지원금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후기를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적극적으로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참고했다</a:t>
            </a:r>
            <a:r>
              <a:rPr lang="en-US" altLang="ko-KR">
                <a:ea typeface="맑은 고딕"/>
              </a:rPr>
              <a:t>. </a:t>
            </a:r>
          </a:p>
          <a:p>
            <a:r>
              <a:rPr lang="en-US" altLang="ko-KR" err="1">
                <a:ea typeface="맑은 고딕"/>
              </a:rPr>
              <a:t>외부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API를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주어진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한계를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보완하였다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이에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더해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여러가지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공공기관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적극적으로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다각적인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분석과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시각화를</a:t>
            </a:r>
            <a:r>
              <a:rPr lang="en-US" altLang="ko-KR">
                <a:ea typeface="맑은 고딕"/>
              </a:rPr>
              <a:t> 할 수 </a:t>
            </a:r>
            <a:r>
              <a:rPr lang="en-US" altLang="ko-KR" err="1">
                <a:ea typeface="맑은 고딕"/>
              </a:rPr>
              <a:t>있었음</a:t>
            </a:r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아쉬운</a:t>
            </a:r>
            <a:r>
              <a:rPr lang="en-US" altLang="ko-KR">
                <a:ea typeface="맑은 고딕"/>
              </a:rPr>
              <a:t> 점 : </a:t>
            </a:r>
          </a:p>
          <a:p>
            <a:r>
              <a:rPr lang="ko-KR" altLang="en-US">
                <a:ea typeface="맑은 고딕"/>
              </a:rPr>
              <a:t>데이터 자체 피처와 그리고 데이터의 특성 상 모델링을 진행하기 어려웠고</a:t>
            </a:r>
            <a:r>
              <a:rPr lang="en-US"/>
              <a:t>,</a:t>
            </a:r>
            <a:r>
              <a:rPr lang="ko-KR" altLang="en-US">
                <a:ea typeface="맑은 고딕"/>
              </a:rPr>
              <a:t> 또한 </a:t>
            </a:r>
            <a:r>
              <a:rPr lang="en-US"/>
              <a:t>EDA</a:t>
            </a:r>
            <a:r>
              <a:rPr lang="ko-KR" altLang="en-US">
                <a:ea typeface="맑은 고딕"/>
              </a:rPr>
              <a:t>에도 한계가 있었던 것 같다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여러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분석을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진행했지만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발표의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흐름과</a:t>
            </a:r>
            <a:r>
              <a:rPr lang="en-US" altLang="ko-KR">
                <a:ea typeface="맑은 고딕"/>
              </a:rPr>
              <a:t> 큰 </a:t>
            </a:r>
            <a:r>
              <a:rPr lang="en-US" altLang="ko-KR" err="1">
                <a:ea typeface="맑은 고딕"/>
              </a:rPr>
              <a:t>주제에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연결되지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않거나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인사이트를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연관짓지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못해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버린분석들이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86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비교에</a:t>
            </a:r>
            <a:r>
              <a:rPr kumimoji="1" lang="ko-KR" altLang="en-US"/>
              <a:t> 앞서 전국 데이터 출처를 밝히겠습니다</a:t>
            </a:r>
            <a:r>
              <a:rPr kumimoji="1" lang="en-US" altLang="ko-KR"/>
              <a:t>.</a:t>
            </a:r>
            <a:r>
              <a:rPr kumimoji="1" lang="ko-KR" altLang="en-US"/>
              <a:t> 저희는 전국 데이터를 주로 인터넷 신문기사에서 추출했습니다</a:t>
            </a:r>
            <a:r>
              <a:rPr kumimoji="1" lang="en-US" altLang="ko-KR"/>
              <a:t>.</a:t>
            </a:r>
            <a:r>
              <a:rPr kumimoji="1" lang="ko-KR" altLang="en-US"/>
              <a:t> 기사에서 보여주는 그래프를 적극 활용했습니다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그리고 제공된 전국데이터가 </a:t>
            </a:r>
            <a:r>
              <a:rPr kumimoji="1" lang="en-US" altLang="ko-KR"/>
              <a:t>5</a:t>
            </a:r>
            <a:r>
              <a:rPr kumimoji="1" lang="ko-KR" altLang="en-US"/>
              <a:t>월 </a:t>
            </a:r>
            <a:r>
              <a:rPr kumimoji="1" lang="en-US" altLang="ko-KR"/>
              <a:t>6</a:t>
            </a:r>
            <a:r>
              <a:rPr kumimoji="1" lang="ko-KR" altLang="en-US"/>
              <a:t>월 데이터였기 때문에</a:t>
            </a:r>
            <a:r>
              <a:rPr kumimoji="1" lang="en-US" altLang="ko-KR"/>
              <a:t>,</a:t>
            </a:r>
            <a:r>
              <a:rPr kumimoji="1" lang="ko-KR" altLang="en-US"/>
              <a:t> 앞으로의 비교에서 사용될 데이터는 </a:t>
            </a:r>
            <a:r>
              <a:rPr kumimoji="1" lang="en-US" altLang="ko-KR"/>
              <a:t>2020</a:t>
            </a:r>
            <a:r>
              <a:rPr kumimoji="1" lang="ko-KR" altLang="en-US"/>
              <a:t>년 </a:t>
            </a:r>
            <a:r>
              <a:rPr kumimoji="1" lang="en-US" altLang="ko-KR"/>
              <a:t>5</a:t>
            </a:r>
            <a:r>
              <a:rPr kumimoji="1" lang="ko-KR" altLang="en-US"/>
              <a:t>월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6</a:t>
            </a:r>
            <a:r>
              <a:rPr kumimoji="1" lang="ko-KR" altLang="en-US"/>
              <a:t>월 데이터임을 먼저 밝힙니다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그렇다면 이제 비교를 해보겠습니다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06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제주도에선 마트에서보다 편의점 사용비율이 월등히 높습니다</a:t>
            </a:r>
            <a:r>
              <a:rPr lang="en-US" altLang="ko-KR"/>
              <a:t>. </a:t>
            </a:r>
            <a:r>
              <a:rPr lang="ko-KR" altLang="en-US"/>
              <a:t>전국</a:t>
            </a:r>
            <a:r>
              <a:rPr lang="ko-KR" altLang="en-US" baseline="0"/>
              <a:t> 기준으로는 마트가 편의점 사용 비율의 약 </a:t>
            </a:r>
            <a:r>
              <a:rPr lang="en-US" altLang="ko-KR" baseline="0"/>
              <a:t>6</a:t>
            </a:r>
            <a:r>
              <a:rPr lang="ko-KR" altLang="en-US" baseline="0"/>
              <a:t>배인 반면</a:t>
            </a:r>
            <a:r>
              <a:rPr lang="en-US" altLang="ko-KR" baseline="0"/>
              <a:t>, </a:t>
            </a:r>
            <a:r>
              <a:rPr lang="ko-KR" altLang="en-US" baseline="0"/>
              <a:t>제주도는 편의점이 마트 </a:t>
            </a:r>
            <a:r>
              <a:rPr lang="ko-KR" altLang="en-US" baseline="0" err="1"/>
              <a:t>사용비율의</a:t>
            </a:r>
            <a:r>
              <a:rPr lang="ko-KR" altLang="en-US" baseline="0"/>
              <a:t> </a:t>
            </a:r>
            <a:r>
              <a:rPr lang="en-US" altLang="ko-KR" baseline="0"/>
              <a:t>1.5</a:t>
            </a:r>
            <a:r>
              <a:rPr lang="ko-KR" altLang="en-US" baseline="0"/>
              <a:t>배 정도인 것을 볼 때 큰 차이라고 볼 수 있습니다</a:t>
            </a:r>
            <a:r>
              <a:rPr lang="en-US" altLang="ko-KR" baseline="0"/>
              <a:t>. </a:t>
            </a:r>
            <a:r>
              <a:rPr lang="ko-KR" altLang="en-US" baseline="0"/>
              <a:t>제주도에서는 </a:t>
            </a:r>
            <a:r>
              <a:rPr lang="ko-KR" altLang="en-US"/>
              <a:t>편의점에서 식료품과 생필품을 많이 구매했다는 것인데요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이는 제주도에선 시내에서만 대형마트를 접할 수 있는 반면 관광 산업의 발달로 편의점들은 고르게  분포되어있기 때문이라고 예측했습니다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53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추가적으로 제주도의 생필품 구입처를 분석해보았을 때 농협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 err="1"/>
              <a:t>농축협</a:t>
            </a:r>
            <a:r>
              <a:rPr lang="ko-KR" altLang="en-US" baseline="0"/>
              <a:t> 등의 이용률이 높다는 특징을 보였습니다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전국의 농협 상권을 분석하는 자료는 찾지 못하였으나</a:t>
            </a:r>
            <a:r>
              <a:rPr lang="en-US" altLang="ko-KR" baseline="0"/>
              <a:t>, </a:t>
            </a:r>
            <a:r>
              <a:rPr lang="ko-KR" altLang="en-US" baseline="0"/>
              <a:t>경험적으로 생각해보았을 때 농협을 편의점보다 더 많이 이용한 기억은 잘 없으실 것 같습니다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이는 서울 등 육지와는 구별되는 특징이라고 볼 수 있습니다</a:t>
            </a:r>
            <a:r>
              <a:rPr lang="en-US" altLang="ko-KR" baseline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463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덧붙여서</a:t>
            </a:r>
            <a:r>
              <a:rPr kumimoji="1" lang="en-US" altLang="x-none"/>
              <a:t>,</a:t>
            </a:r>
            <a:r>
              <a:rPr kumimoji="1" lang="ko-KR" altLang="en-US"/>
              <a:t> 이 기사들의 내용처럼 재난지원금의 지급이 축산물 가격을 증가시킨다고 합니다</a:t>
            </a:r>
            <a:r>
              <a:rPr kumimoji="1" lang="en-US" altLang="ko-KR"/>
              <a:t>.</a:t>
            </a:r>
            <a:r>
              <a:rPr kumimoji="1" lang="ko-KR" altLang="en-US"/>
              <a:t> 그렇다면 재난지원금의 영향 하에 있는 제주도에서도 축산물 가격이 올랐을까요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다음 페이지를 확인해보겠습니다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261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/>
              <a:t>이</a:t>
            </a:r>
            <a:r>
              <a:rPr kumimoji="1" lang="ko-KR" altLang="en-US"/>
              <a:t> 두 개의 그래프는 각각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제주도의 전통시장 중 하나인 </a:t>
            </a:r>
            <a:r>
              <a:rPr kumimoji="1" lang="ko-KR" altLang="en-US" dirty="0" err="1"/>
              <a:t>동문시장의</a:t>
            </a:r>
            <a:r>
              <a:rPr kumimoji="1" lang="ko-KR" altLang="en-US" dirty="0"/>
              <a:t> 돼지고기 </a:t>
            </a:r>
            <a:r>
              <a:rPr kumimoji="1" lang="ko-KR" altLang="en-US" dirty="0" err="1"/>
              <a:t>목살과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소고기 등심의 </a:t>
            </a:r>
            <a:r>
              <a:rPr kumimoji="1" lang="ko-KR" altLang="en-US" dirty="0" err="1"/>
              <a:t>가격변화를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시간순으로</a:t>
            </a:r>
            <a:r>
              <a:rPr kumimoji="1" lang="ko-KR" altLang="en-US" dirty="0"/>
              <a:t> 보여주고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제주도에는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월에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재난지원금이 지급되었는데요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물가변화</a:t>
            </a:r>
            <a:r>
              <a:rPr kumimoji="1" lang="ko-KR" altLang="en-US" dirty="0"/>
              <a:t> 기간을 고려했을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개월 후에 </a:t>
            </a:r>
            <a:r>
              <a:rPr kumimoji="1" lang="en-US" altLang="ko-KR" dirty="0"/>
              <a:t>100g</a:t>
            </a:r>
            <a:r>
              <a:rPr kumimoji="1" lang="ko-KR" altLang="en-US" dirty="0"/>
              <a:t>당  돼지고기목살은 약 </a:t>
            </a:r>
            <a:r>
              <a:rPr kumimoji="1" lang="en-US" altLang="ko-KR" dirty="0"/>
              <a:t>18.1%,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100g</a:t>
            </a:r>
            <a:r>
              <a:rPr kumimoji="1" lang="ko-KR" altLang="en-US" dirty="0"/>
              <a:t> 당 소고기 등심의 가격은 약 </a:t>
            </a:r>
            <a:r>
              <a:rPr kumimoji="1" lang="en-US" altLang="ko-KR" dirty="0"/>
              <a:t>10.5%</a:t>
            </a:r>
            <a:r>
              <a:rPr kumimoji="1" lang="ko-KR" altLang="en-US" dirty="0"/>
              <a:t> 증가했음을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이전 슬라이드에 있던 기사의 내용과 같이 제주도에서도 </a:t>
            </a:r>
            <a:r>
              <a:rPr kumimoji="1" lang="ko-KR" altLang="en-US" dirty="0" err="1"/>
              <a:t>재난지원금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지급이후</a:t>
            </a:r>
            <a:r>
              <a:rPr kumimoji="1" lang="ko-KR" altLang="en-US" dirty="0"/>
              <a:t> 축산물의 가격이 인상되었습니다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여기까지가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제주와 </a:t>
            </a:r>
            <a:r>
              <a:rPr kumimoji="1" lang="ko-KR" altLang="en-US" dirty="0" err="1"/>
              <a:t>타지역</a:t>
            </a:r>
            <a:r>
              <a:rPr kumimoji="1" lang="ko-KR" altLang="en-US" dirty="0"/>
              <a:t> 간 </a:t>
            </a:r>
            <a:r>
              <a:rPr kumimoji="1" lang="ko-KR" altLang="en-US" dirty="0" err="1"/>
              <a:t>재난지원금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사용양상</a:t>
            </a:r>
            <a:r>
              <a:rPr kumimoji="1" lang="ko-KR" altLang="en-US" dirty="0"/>
              <a:t> 비교였습니다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이후의 내용은  </a:t>
            </a:r>
            <a:r>
              <a:rPr kumimoji="1" lang="en-US" altLang="ko-KR" dirty="0"/>
              <a:t>5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류세화님께서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설명해주시겠습니다</a:t>
            </a:r>
            <a:r>
              <a:rPr kumimoji="1"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3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규모</a:t>
            </a:r>
            <a:r>
              <a:rPr lang="en-US" altLang="ko-KR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</a:t>
            </a:r>
            <a:r>
              <a:rPr lang="en-US" altLang="ko-KR" sz="1200" err="1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FranClass</a:t>
            </a:r>
            <a:r>
              <a:rPr lang="en-US" altLang="ko-KR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)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는 매출 규모를 기준으로 가게들을 분류한 것으로</a:t>
            </a:r>
            <a:r>
              <a:rPr lang="en-US" altLang="ko-KR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,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영세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에서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일반</a:t>
            </a:r>
            <a:r>
              <a:rPr lang="en-US" altLang="ko-KR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en-US" altLang="ko-KR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대형</a:t>
            </a:r>
            <a:r>
              <a:rPr lang="en-US" altLang="ko-KR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)</a:t>
            </a:r>
            <a:r>
              <a:rPr lang="ko-KR" altLang="en-US" err="1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으로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갈수록</a:t>
            </a:r>
            <a:r>
              <a:rPr lang="en-US" altLang="ko-KR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매</a:t>
            </a:r>
            <a:r>
              <a:rPr lang="ko-KR" altLang="en-US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출 규모가 큰 가게다</a:t>
            </a:r>
            <a:r>
              <a:rPr lang="en-US" altLang="ko-KR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14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외식</a:t>
            </a:r>
            <a:r>
              <a:rPr lang="en-US" altLang="ko-KR"/>
              <a:t>, </a:t>
            </a:r>
            <a:r>
              <a:rPr lang="ko-KR" altLang="en-US"/>
              <a:t>마트</a:t>
            </a:r>
            <a:r>
              <a:rPr lang="en-US" altLang="ko-KR"/>
              <a:t>, </a:t>
            </a:r>
            <a:r>
              <a:rPr lang="ko-KR" altLang="en-US"/>
              <a:t>편의점 업종에 재난지원금 소비가 집중됨에 따라 점심</a:t>
            </a:r>
            <a:r>
              <a:rPr lang="en-US" altLang="ko-KR"/>
              <a:t>/</a:t>
            </a:r>
            <a:r>
              <a:rPr lang="ko-KR" altLang="en-US"/>
              <a:t>저녁 시간에 재난지원금 소비가 집중됨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93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영세 </a:t>
            </a:r>
            <a:r>
              <a:rPr lang="en-US" altLang="ko-KR"/>
              <a:t>- </a:t>
            </a:r>
            <a:r>
              <a:rPr lang="ko-KR" altLang="en-US"/>
              <a:t>외식</a:t>
            </a:r>
            <a:r>
              <a:rPr lang="en-US" altLang="ko-KR"/>
              <a:t>/</a:t>
            </a:r>
            <a:r>
              <a:rPr lang="ko-KR" altLang="en-US"/>
              <a:t>주점이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집중</a:t>
            </a:r>
            <a:r>
              <a:rPr lang="en-US" altLang="ko-KR"/>
              <a:t>. 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중소는 영세와 비슷해서 생략</a:t>
            </a:r>
            <a:r>
              <a:rPr lang="en-US" altLang="ko-KR"/>
              <a:t>)</a:t>
            </a:r>
          </a:p>
          <a:p>
            <a:r>
              <a:rPr lang="ko-KR" altLang="en-US"/>
              <a:t>일반 </a:t>
            </a:r>
            <a:r>
              <a:rPr lang="en-US" altLang="ko-KR"/>
              <a:t>– </a:t>
            </a:r>
            <a:r>
              <a:rPr lang="ko-KR" altLang="en-US"/>
              <a:t>마트</a:t>
            </a:r>
            <a:r>
              <a:rPr lang="en-US" altLang="ko-KR"/>
              <a:t>/</a:t>
            </a:r>
            <a:r>
              <a:rPr lang="ko-KR" altLang="en-US"/>
              <a:t>편의점이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/>
              <a:t>오후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고르게 분포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585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영세 </a:t>
            </a:r>
            <a:r>
              <a:rPr lang="en-US" altLang="ko-KR"/>
              <a:t>- </a:t>
            </a:r>
            <a:r>
              <a:rPr lang="ko-KR" altLang="en-US"/>
              <a:t>외식</a:t>
            </a:r>
            <a:r>
              <a:rPr lang="en-US" altLang="ko-KR"/>
              <a:t>/</a:t>
            </a:r>
            <a:r>
              <a:rPr lang="ko-KR" altLang="en-US"/>
              <a:t>주점이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집중</a:t>
            </a:r>
            <a:endParaRPr lang="en-US" altLang="ko-KR"/>
          </a:p>
          <a:p>
            <a:r>
              <a:rPr lang="ko-KR" altLang="en-US"/>
              <a:t>일반 </a:t>
            </a:r>
            <a:r>
              <a:rPr lang="en-US" altLang="ko-KR"/>
              <a:t>– </a:t>
            </a:r>
            <a:r>
              <a:rPr lang="ko-KR" altLang="en-US"/>
              <a:t>마트</a:t>
            </a:r>
            <a:r>
              <a:rPr lang="en-US" altLang="ko-KR"/>
              <a:t>/</a:t>
            </a:r>
            <a:r>
              <a:rPr lang="ko-KR" altLang="en-US"/>
              <a:t>편의점이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/>
              <a:t>오후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고르게 분포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2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영세 </a:t>
            </a:r>
            <a:r>
              <a:rPr lang="en-US" altLang="ko-KR"/>
              <a:t>- </a:t>
            </a:r>
            <a:r>
              <a:rPr lang="ko-KR" altLang="en-US"/>
              <a:t>외식</a:t>
            </a:r>
            <a:r>
              <a:rPr lang="en-US" altLang="ko-KR"/>
              <a:t>/</a:t>
            </a:r>
            <a:r>
              <a:rPr lang="ko-KR" altLang="en-US"/>
              <a:t>주점이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집중</a:t>
            </a:r>
            <a:endParaRPr lang="en-US" altLang="ko-KR"/>
          </a:p>
          <a:p>
            <a:r>
              <a:rPr lang="ko-KR" altLang="en-US"/>
              <a:t>일반 </a:t>
            </a:r>
            <a:r>
              <a:rPr lang="en-US" altLang="ko-KR"/>
              <a:t>– </a:t>
            </a:r>
            <a:r>
              <a:rPr lang="ko-KR" altLang="en-US"/>
              <a:t>마트</a:t>
            </a:r>
            <a:r>
              <a:rPr lang="en-US" altLang="ko-KR"/>
              <a:t>/</a:t>
            </a:r>
            <a:r>
              <a:rPr lang="ko-KR" altLang="en-US"/>
              <a:t>편의점이 </a:t>
            </a:r>
            <a:r>
              <a:rPr lang="ko-KR" altLang="en-US" err="1"/>
              <a:t>재난지원금</a:t>
            </a:r>
            <a:r>
              <a:rPr lang="ko-KR" altLang="en-US"/>
              <a:t> 소비 </a:t>
            </a:r>
            <a:r>
              <a:rPr lang="en-US" altLang="ko-KR"/>
              <a:t>1</a:t>
            </a:r>
            <a:r>
              <a:rPr lang="ko-KR" altLang="en-US" err="1"/>
              <a:t>위라서</a:t>
            </a:r>
            <a:r>
              <a:rPr lang="ko-KR" altLang="en-US"/>
              <a:t> 점심</a:t>
            </a:r>
            <a:r>
              <a:rPr lang="en-US" altLang="ko-KR"/>
              <a:t>, </a:t>
            </a:r>
            <a:r>
              <a:rPr lang="ko-KR" altLang="en-US"/>
              <a:t>오후</a:t>
            </a:r>
            <a:r>
              <a:rPr lang="en-US" altLang="ko-KR"/>
              <a:t>, </a:t>
            </a:r>
            <a:r>
              <a:rPr lang="ko-KR" altLang="en-US" err="1"/>
              <a:t>저녁대에</a:t>
            </a:r>
            <a:r>
              <a:rPr lang="ko-KR" altLang="en-US"/>
              <a:t> 소비 고르게 분포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3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/>
              <a:t>‘ </a:t>
            </a:r>
            <a:r>
              <a:rPr lang="ko-KR" altLang="en-US" err="1"/>
              <a:t>총사용금액</a:t>
            </a:r>
            <a:r>
              <a:rPr lang="en-US" altLang="ko-KR"/>
              <a:t>’</a:t>
            </a:r>
            <a:r>
              <a:rPr lang="ko-KR" altLang="en-US"/>
              <a:t>은 사용된 재난지원금이 포함된 수치다</a:t>
            </a:r>
            <a:r>
              <a:rPr lang="en-US" altLang="ko-KR"/>
              <a:t>.</a:t>
            </a:r>
          </a:p>
          <a:p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한 식당에서 </a:t>
            </a:r>
            <a:r>
              <a:rPr lang="en-US" altLang="ko-KR"/>
              <a:t>10</a:t>
            </a:r>
            <a:r>
              <a:rPr lang="ko-KR" altLang="en-US"/>
              <a:t>만원 어치 식사를 하고 그 중 </a:t>
            </a:r>
            <a:r>
              <a:rPr lang="en-US" altLang="ko-KR"/>
              <a:t>2</a:t>
            </a:r>
            <a:r>
              <a:rPr lang="ko-KR" altLang="en-US"/>
              <a:t>만원을 재난지원금으로</a:t>
            </a:r>
            <a:r>
              <a:rPr lang="en-US" altLang="ko-KR"/>
              <a:t>, 8</a:t>
            </a:r>
            <a:r>
              <a:rPr lang="ko-KR" altLang="en-US"/>
              <a:t>만원을 본인 돈으로 지불하였다면</a:t>
            </a:r>
            <a:r>
              <a:rPr lang="en-US" altLang="ko-KR"/>
              <a:t>,</a:t>
            </a:r>
          </a:p>
          <a:p>
            <a:r>
              <a:rPr lang="en-US" altLang="ko-KR"/>
              <a:t>‘</a:t>
            </a:r>
            <a:r>
              <a:rPr lang="ko-KR" altLang="en-US" err="1"/>
              <a:t>총사용금액</a:t>
            </a:r>
            <a:r>
              <a:rPr lang="en-US" altLang="ko-KR"/>
              <a:t>’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만원이고 </a:t>
            </a:r>
            <a:r>
              <a:rPr lang="en-US" altLang="ko-KR"/>
              <a:t>‘</a:t>
            </a:r>
            <a:r>
              <a:rPr lang="ko-KR" altLang="en-US" err="1"/>
              <a:t>재난지원금</a:t>
            </a:r>
            <a:r>
              <a:rPr lang="ko-KR" altLang="en-US"/>
              <a:t> 사용 금액</a:t>
            </a:r>
            <a:r>
              <a:rPr lang="en-US" altLang="ko-KR"/>
              <a:t>’</a:t>
            </a:r>
            <a:r>
              <a:rPr lang="ko-KR" altLang="en-US"/>
              <a:t>은 </a:t>
            </a:r>
            <a:r>
              <a:rPr lang="en-US" altLang="ko-KR"/>
              <a:t>2</a:t>
            </a:r>
            <a:r>
              <a:rPr lang="ko-KR" altLang="en-US"/>
              <a:t>만원이다</a:t>
            </a:r>
            <a:r>
              <a:rPr lang="en-US" altLang="ko-KR"/>
              <a:t>.</a:t>
            </a:r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1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</a:t>
            </a:r>
            <a:endParaRPr lang="en-US" altLang="ko-KR" sz="1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/>
              <a:t>좌표는 가게의 경도</a:t>
            </a:r>
            <a:r>
              <a:rPr lang="en-US" altLang="ko-KR"/>
              <a:t>/</a:t>
            </a:r>
            <a:r>
              <a:rPr lang="ko-KR" altLang="en-US"/>
              <a:t>위도 값이다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막상 만들어 놓고 보니까 발표할 내용은 크게 없네요</a:t>
            </a:r>
            <a:r>
              <a:rPr lang="en-US" altLang="ko-KR"/>
              <a:t>…</a:t>
            </a:r>
            <a:r>
              <a:rPr lang="ko-KR" altLang="en-US" err="1"/>
              <a:t>ㅎㅎ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2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팀은 다음과 같이 데이터를 </a:t>
            </a:r>
            <a:r>
              <a:rPr lang="ko-KR" altLang="en-US" err="1"/>
              <a:t>전처리했습니다</a:t>
            </a:r>
            <a:r>
              <a:rPr lang="en-US" altLang="ko-KR"/>
              <a:t>.</a:t>
            </a:r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r>
              <a:rPr lang="ko-KR" altLang="en-US"/>
              <a:t>먼저</a:t>
            </a:r>
            <a:r>
              <a:rPr lang="en-US" altLang="ko-KR"/>
              <a:t>, 0</a:t>
            </a:r>
            <a:r>
              <a:rPr lang="ko-KR" altLang="en-US"/>
              <a:t>시부터 </a:t>
            </a:r>
            <a:r>
              <a:rPr lang="en-US" altLang="ko-KR"/>
              <a:t>24</a:t>
            </a:r>
            <a:r>
              <a:rPr lang="ko-KR" altLang="en-US"/>
              <a:t>시의 시간 데이터로 입력</a:t>
            </a:r>
            <a:r>
              <a:rPr lang="ko-KR" altLang="en-US" sz="12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 </a:t>
            </a:r>
            <a:r>
              <a:rPr lang="ko-KR" altLang="en-US"/>
              <a:t>된 결제 시간은 </a:t>
            </a:r>
            <a:r>
              <a:rPr lang="en-US" altLang="ko-KR"/>
              <a:t>4</a:t>
            </a:r>
            <a:r>
              <a:rPr lang="ko-KR" altLang="en-US"/>
              <a:t>시간 단위로 잘라 심야부터 저녁까지의 시간대로 분류했다</a:t>
            </a:r>
            <a:r>
              <a:rPr lang="en-US" altLang="ko-KR"/>
              <a:t>.</a:t>
            </a:r>
          </a:p>
          <a:p>
            <a:r>
              <a:rPr lang="ko-KR" altLang="en-US"/>
              <a:t>경도</a:t>
            </a:r>
            <a:r>
              <a:rPr lang="en-US" altLang="ko-KR"/>
              <a:t>, </a:t>
            </a:r>
            <a:r>
              <a:rPr lang="ko-KR" altLang="en-US"/>
              <a:t>위도 좌표는 카카오 </a:t>
            </a:r>
            <a:r>
              <a:rPr lang="en-US" altLang="ko-KR"/>
              <a:t>API</a:t>
            </a:r>
            <a:r>
              <a:rPr lang="ko-KR" altLang="en-US" err="1"/>
              <a:t>를</a:t>
            </a:r>
            <a:r>
              <a:rPr lang="ko-KR" altLang="en-US"/>
              <a:t> 통해 행정구역 상의 </a:t>
            </a:r>
            <a:r>
              <a:rPr lang="ko-KR" altLang="en-US" err="1"/>
              <a:t>읍면동</a:t>
            </a:r>
            <a:r>
              <a:rPr lang="ko-KR" altLang="en-US"/>
              <a:t> 데이터로 변환했다</a:t>
            </a:r>
            <a:r>
              <a:rPr lang="en-US" altLang="ko-KR"/>
              <a:t>. </a:t>
            </a:r>
            <a:endParaRPr lang="en-US" altLang="ko-KR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r>
              <a:rPr lang="ko-KR" altLang="en-US"/>
              <a:t>업종은 다음 예시처럼 </a:t>
            </a:r>
            <a:r>
              <a:rPr lang="ko-KR" altLang="en-US" err="1"/>
              <a:t>카테고리화하였습니다</a:t>
            </a:r>
            <a:r>
              <a:rPr lang="en-US" altLang="ko-KR"/>
              <a:t>.</a:t>
            </a:r>
            <a:r>
              <a:rPr lang="ko-KR" altLang="en-US"/>
              <a:t> 대형할인점 편의점 슈퍼마켓은 마트</a:t>
            </a:r>
            <a:r>
              <a:rPr lang="en-US" altLang="ko-KR"/>
              <a:t>/</a:t>
            </a:r>
            <a:r>
              <a:rPr lang="ko-KR" altLang="en-US"/>
              <a:t>편의점이라는 카테고리로</a:t>
            </a:r>
            <a:r>
              <a:rPr lang="en-US" altLang="ko-KR"/>
              <a:t>,</a:t>
            </a:r>
            <a:r>
              <a:rPr lang="ko-KR" altLang="en-US"/>
              <a:t> 한식</a:t>
            </a:r>
            <a:r>
              <a:rPr lang="en-US" altLang="ko-KR"/>
              <a:t>,</a:t>
            </a:r>
            <a:r>
              <a:rPr lang="ko-KR" altLang="en-US"/>
              <a:t> 주점</a:t>
            </a:r>
            <a:r>
              <a:rPr lang="en-US" altLang="ko-KR"/>
              <a:t>,</a:t>
            </a:r>
            <a:r>
              <a:rPr lang="ko-KR" altLang="en-US"/>
              <a:t> 양식은 외식</a:t>
            </a:r>
            <a:r>
              <a:rPr lang="en-US" altLang="ko-KR"/>
              <a:t>/</a:t>
            </a:r>
            <a:r>
              <a:rPr lang="ko-KR" altLang="en-US"/>
              <a:t>주점이라는 </a:t>
            </a:r>
            <a:r>
              <a:rPr lang="ko-KR" altLang="en-US" err="1"/>
              <a:t>카데고리로</a:t>
            </a:r>
            <a:r>
              <a:rPr lang="ko-KR" altLang="en-US"/>
              <a:t> 분류하였습니다</a:t>
            </a:r>
            <a:r>
              <a:rPr lang="en-US" altLang="ko-KR"/>
              <a:t>.</a:t>
            </a:r>
            <a:r>
              <a:rPr lang="ko-KR" altLang="en-US"/>
              <a:t> 이러한 방식으로 </a:t>
            </a:r>
            <a:endParaRPr lang="en-US" altLang="ko-KR"/>
          </a:p>
          <a:p>
            <a:r>
              <a:rPr lang="en-US" altLang="ko-KR"/>
              <a:t> 200</a:t>
            </a:r>
            <a:r>
              <a:rPr lang="ko-KR" altLang="en-US"/>
              <a:t>여개가 넘는 업종을 </a:t>
            </a:r>
            <a:r>
              <a:rPr lang="en-US" altLang="ko-KR"/>
              <a:t>18</a:t>
            </a:r>
            <a:r>
              <a:rPr lang="ko-KR" altLang="en-US"/>
              <a:t>개의 카테고리로 분류하였습니다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24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다음은 재난지원금의 목적 </a:t>
            </a:r>
            <a:r>
              <a:rPr lang="ko-KR" altLang="en-US" err="1"/>
              <a:t>부합성이다</a:t>
            </a:r>
            <a:r>
              <a:rPr lang="en-US" altLang="ko-KR"/>
              <a:t>. </a:t>
            </a:r>
          </a:p>
          <a:p>
            <a:r>
              <a:rPr lang="ko-KR" altLang="en-US"/>
              <a:t>제주도 내 전반적인 </a:t>
            </a:r>
            <a:r>
              <a:rPr lang="ko-KR" altLang="en-US" err="1"/>
              <a:t>재난지원금</a:t>
            </a:r>
            <a:r>
              <a:rPr lang="ko-KR" altLang="en-US"/>
              <a:t> 소비 동향을 분석하여</a:t>
            </a:r>
            <a:r>
              <a:rPr lang="en-US" altLang="ko-KR"/>
              <a:t>, </a:t>
            </a:r>
            <a:r>
              <a:rPr lang="ko-KR" altLang="en-US"/>
              <a:t>제주도 내 </a:t>
            </a:r>
            <a:r>
              <a:rPr lang="ko-KR" altLang="en-US" err="1"/>
              <a:t>재난지원금</a:t>
            </a:r>
            <a:r>
              <a:rPr lang="ko-KR" altLang="en-US"/>
              <a:t> 소비가 </a:t>
            </a:r>
            <a:r>
              <a:rPr lang="ko-KR" altLang="en-US" err="1"/>
              <a:t>재난지원금</a:t>
            </a:r>
            <a:r>
              <a:rPr lang="ko-KR" altLang="en-US"/>
              <a:t> 제도의 목적과 부합하는지 알아보았다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0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들어가기 앞서</a:t>
            </a:r>
            <a:r>
              <a:rPr lang="en-US" altLang="ko-KR"/>
              <a:t>, </a:t>
            </a:r>
            <a:r>
              <a:rPr lang="ko-KR" altLang="en-US" err="1"/>
              <a:t>재난지원금</a:t>
            </a:r>
            <a:r>
              <a:rPr lang="ko-KR" altLang="en-US"/>
              <a:t> 제도를 소개하고자 한다</a:t>
            </a:r>
            <a:r>
              <a:rPr lang="en-US" altLang="ko-KR"/>
              <a:t>.</a:t>
            </a:r>
          </a:p>
          <a:p>
            <a:r>
              <a:rPr lang="ko-KR" altLang="en-US"/>
              <a:t>재난지원금은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코로나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19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인해 타격을 받은 소상공인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저소득층 등의 </a:t>
            </a:r>
            <a:r>
              <a:rPr lang="ko-KR" altLang="en-US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취약계층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</a:t>
            </a:r>
            <a:r>
              <a:rPr lang="ko-KR" altLang="en-US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으로 지원하고자 하는 제도다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endParaRPr lang="en-US" altLang="ko-KR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추가적으로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재난지원금은 자신의 거주지가 아닌 다른</a:t>
            </a:r>
            <a:r>
              <a:rPr lang="ko-KR" altLang="en-US"/>
              <a:t>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지역에서</a:t>
            </a:r>
            <a:r>
              <a:rPr lang="ko-KR" altLang="en-US"/>
              <a:t>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사용할 수 없다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따라서</a:t>
            </a:r>
            <a:r>
              <a:rPr lang="en-US" altLang="ko-KR"/>
              <a:t> </a:t>
            </a:r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제주도의 경우</a:t>
            </a:r>
            <a:r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/>
              <a:t>타지의 관광객이 제주도에서 재난지원금을 사용할 수 없었다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또한 대형마트</a:t>
            </a:r>
            <a:r>
              <a:rPr lang="en-US" altLang="ko-KR"/>
              <a:t>, </a:t>
            </a:r>
            <a:r>
              <a:rPr lang="ko-KR" altLang="en-US"/>
              <a:t>백화점</a:t>
            </a:r>
            <a:r>
              <a:rPr lang="en-US" altLang="ko-KR"/>
              <a:t>, </a:t>
            </a:r>
            <a:r>
              <a:rPr lang="ko-KR" altLang="en-US"/>
              <a:t>유흥주점 등에서 사용이 제한되는 등 재난지원금의 사용업종에는 제한이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6BA9E-54D4-4057-8FBA-4C86DB1BAE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9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3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2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52.png"/><Relationship Id="rId9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18.png"/><Relationship Id="rId10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tiff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12" Type="http://schemas.openxmlformats.org/officeDocument/2006/relationships/image" Target="../media/image6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3.tiff"/><Relationship Id="rId5" Type="http://schemas.openxmlformats.org/officeDocument/2006/relationships/image" Target="../media/image18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18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6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microsoft.com/office/2007/relationships/diagramDrawing" Target="../diagrams/drawing1.xml"/><Relationship Id="rId5" Type="http://schemas.openxmlformats.org/officeDocument/2006/relationships/image" Target="../media/image1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.go.kr/sobi/cost/consumerprice.htm?act=view&amp;seq=129220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mois.go.kr/frt/bbs/type010/commonSelectBoardArticle.do?bbsId=BBSMSTR_000000000008&amp;nttId=7737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sajournal.com/news/articleView.html?idxno=202210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84.png"/><Relationship Id="rId10" Type="http://schemas.openxmlformats.org/officeDocument/2006/relationships/hyperlink" Target="https://agri.jeju.go.kr/" TargetMode="External"/><Relationship Id="rId4" Type="http://schemas.openxmlformats.org/officeDocument/2006/relationships/image" Target="../media/image83.jpeg"/><Relationship Id="rId9" Type="http://schemas.openxmlformats.org/officeDocument/2006/relationships/hyperlink" Target="https://www.newsis.com/view/?id=NISX20200702_000108220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5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jpe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5.png"/><Relationship Id="rId12" Type="http://schemas.openxmlformats.org/officeDocument/2006/relationships/image" Target="../media/image5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3.png"/><Relationship Id="rId11" Type="http://schemas.openxmlformats.org/officeDocument/2006/relationships/image" Target="../media/image92.jpeg"/><Relationship Id="rId5" Type="http://schemas.openxmlformats.org/officeDocument/2006/relationships/image" Target="../media/image18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96.png"/><Relationship Id="rId12" Type="http://schemas.openxmlformats.org/officeDocument/2006/relationships/image" Target="../media/image90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9.png"/><Relationship Id="rId5" Type="http://schemas.openxmlformats.org/officeDocument/2006/relationships/image" Target="../media/image53.png"/><Relationship Id="rId15" Type="http://schemas.openxmlformats.org/officeDocument/2006/relationships/image" Target="../media/image99.png"/><Relationship Id="rId10" Type="http://schemas.openxmlformats.org/officeDocument/2006/relationships/image" Target="../media/image88.png"/><Relationship Id="rId4" Type="http://schemas.openxmlformats.org/officeDocument/2006/relationships/image" Target="../media/image18.png"/><Relationship Id="rId9" Type="http://schemas.openxmlformats.org/officeDocument/2006/relationships/image" Target="../media/image45.png"/><Relationship Id="rId1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5.png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5" Type="http://schemas.openxmlformats.org/officeDocument/2006/relationships/image" Target="../media/image39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89.png"/><Relationship Id="rId1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4574" y="783093"/>
            <a:ext cx="17071921" cy="9493308"/>
            <a:chOff x="591357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51231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2482" y="9862849"/>
            <a:ext cx="6524353" cy="164367"/>
            <a:chOff x="5824855" y="9650810"/>
            <a:chExt cx="6524353" cy="1643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65081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33419" y="5936071"/>
            <a:ext cx="2236490" cy="310577"/>
            <a:chOff x="2733419" y="5936071"/>
            <a:chExt cx="2236490" cy="310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920000">
              <a:off x="2733419" y="5936071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9316" y="4584324"/>
            <a:ext cx="2236490" cy="310577"/>
            <a:chOff x="13804281" y="4458170"/>
            <a:chExt cx="2236490" cy="310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13804281" y="4458170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6246" y="5632607"/>
            <a:ext cx="2026583" cy="310577"/>
            <a:chOff x="4736246" y="5632607"/>
            <a:chExt cx="2026583" cy="3105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4736246" y="5632607"/>
              <a:ext cx="2026583" cy="310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79134" y="4793192"/>
            <a:ext cx="1157030" cy="310577"/>
            <a:chOff x="7379134" y="4793192"/>
            <a:chExt cx="1157030" cy="310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60000">
              <a:off x="7379134" y="4793192"/>
              <a:ext cx="1157030" cy="310577"/>
            </a:xfrm>
            <a:prstGeom prst="rect">
              <a:avLst/>
            </a:prstGeom>
          </p:spPr>
        </p:pic>
      </p:grpSp>
      <p:sp>
        <p:nvSpPr>
          <p:cNvPr id="2" name="타원 3">
            <a:extLst>
              <a:ext uri="{FF2B5EF4-FFF2-40B4-BE49-F238E27FC236}">
                <a16:creationId xmlns:a16="http://schemas.microsoft.com/office/drawing/2014/main" id="{FD167CC6-5D3A-4E44-B6D2-9F2CABCA1C2F}"/>
              </a:ext>
            </a:extLst>
          </p:cNvPr>
          <p:cNvSpPr/>
          <p:nvPr/>
        </p:nvSpPr>
        <p:spPr>
          <a:xfrm>
            <a:off x="3044053" y="8059388"/>
            <a:ext cx="12588240" cy="1780663"/>
          </a:xfrm>
          <a:prstGeom prst="ellipse">
            <a:avLst/>
          </a:prstGeom>
          <a:solidFill>
            <a:srgbClr val="1F497D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171512" y="8494210"/>
            <a:ext cx="18628738" cy="2408439"/>
            <a:chOff x="-171512" y="8494210"/>
            <a:chExt cx="18628738" cy="2408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1512" y="8494210"/>
              <a:ext cx="18628738" cy="24084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961601" y="9365112"/>
            <a:ext cx="6351112" cy="76486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300" kern="0" spc="-40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김하람</a:t>
            </a:r>
            <a:r>
              <a:rPr lang="en-US" altLang="ko-KR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,  </a:t>
            </a:r>
            <a:r>
              <a:rPr lang="ko-KR" altLang="en-US" sz="3300" kern="0" spc="-40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류세화</a:t>
            </a:r>
            <a:r>
              <a:rPr lang="en-US" altLang="ko-KR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,  </a:t>
            </a:r>
            <a:r>
              <a:rPr lang="ko-KR" altLang="en-US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조신형</a:t>
            </a:r>
            <a:r>
              <a:rPr lang="en-US" altLang="ko-KR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,  </a:t>
            </a:r>
            <a:r>
              <a:rPr lang="ko-KR" altLang="en-US" sz="3300" kern="0" spc="-40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한영웅</a:t>
            </a:r>
            <a:r>
              <a:rPr lang="en-US" altLang="ko-KR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, </a:t>
            </a:r>
            <a:r>
              <a:rPr lang="ko-KR" altLang="en-US" sz="3300" kern="0" spc="-4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 송재용</a:t>
            </a:r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507" y="9405229"/>
            <a:ext cx="9526668" cy="764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kern="0" spc="-3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DSL  EDA </a:t>
            </a:r>
            <a:r>
              <a:rPr lang="ko-KR" altLang="en-US" sz="3300" kern="0" spc="-3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프로젝트 </a:t>
            </a:r>
            <a:r>
              <a:rPr lang="en-US" altLang="ko-KR" sz="3300" kern="0" spc="-15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_</a:t>
            </a:r>
            <a:r>
              <a:rPr lang="ko-KR" altLang="en-US" sz="3300" kern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재난지원금탐라조</a:t>
            </a:r>
            <a:r>
              <a:rPr lang="en-US" altLang="ko-KR" sz="3300" ker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(5</a:t>
            </a:r>
            <a:r>
              <a:rPr lang="ko-KR" altLang="en-US" sz="3300" ker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조</a:t>
            </a:r>
            <a:r>
              <a:rPr lang="en-US" altLang="ko-KR" sz="3300" ker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Medium" pitchFamily="34" charset="0"/>
              </a:rPr>
              <a:t>)</a:t>
            </a:r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 rot="21160436">
            <a:off x="1851614" y="2386678"/>
            <a:ext cx="14577840" cy="521613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/>
          <a:lstStyle/>
          <a:p>
            <a:pPr algn="ctr"/>
            <a:r>
              <a:rPr lang="en-US" sz="13300" i="1" kern="0" spc="-500" err="1">
                <a:ln w="69850">
                  <a:solidFill>
                    <a:schemeClr val="tx1"/>
                  </a:solidFill>
                </a:ln>
                <a:solidFill>
                  <a:srgbClr val="00B0F0"/>
                </a:solidFill>
                <a:latin typeface="Jalnan OTF"/>
                <a:cs typeface="여기어때 잘난체 OTF" pitchFamily="34" charset="0"/>
              </a:rPr>
              <a:t>제주</a:t>
            </a:r>
            <a:r>
              <a:rPr lang="ko-KR" altLang="en-US" sz="13300" i="1" kern="0" spc="-500">
                <a:ln w="69850">
                  <a:solidFill>
                    <a:schemeClr val="tx1"/>
                  </a:solidFill>
                </a:ln>
                <a:solidFill>
                  <a:srgbClr val="00B0F0"/>
                </a:solidFill>
                <a:latin typeface="Jalnan OTF"/>
                <a:ea typeface="여기어때 잘난체 OTF" panose="020B0600000101010101" pitchFamily="34" charset="-127"/>
                <a:cs typeface="여기어때 잘난체 OTF" pitchFamily="34" charset="0"/>
              </a:rPr>
              <a:t> </a:t>
            </a:r>
            <a:r>
              <a:rPr lang="en-US" sz="13300" i="1" kern="0" spc="-500" err="1">
                <a:ln w="69850">
                  <a:solidFill>
                    <a:schemeClr val="tx1"/>
                  </a:solidFill>
                </a:ln>
                <a:solidFill>
                  <a:srgbClr val="FFEF00"/>
                </a:solidFill>
                <a:latin typeface="Jalnan OTF"/>
                <a:cs typeface="여기어때 잘난체 OTF" pitchFamily="34" charset="0"/>
              </a:rPr>
              <a:t>재난지원금</a:t>
            </a:r>
            <a:r>
              <a:rPr lang="en-US" sz="13300" i="1" kern="0" spc="-500">
                <a:ln w="69850">
                  <a:solidFill>
                    <a:schemeClr val="tx1"/>
                  </a:solidFill>
                </a:ln>
                <a:solidFill>
                  <a:srgbClr val="000000"/>
                </a:solidFill>
                <a:latin typeface="Jalnan OTF"/>
                <a:cs typeface="여기어때 잘난체 OTF" pitchFamily="34" charset="0"/>
              </a:rPr>
              <a:t> </a:t>
            </a:r>
            <a:r>
              <a:rPr lang="en-US" sz="13300" i="1" kern="0" spc="1000">
                <a:ln w="69850"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Jalnan OTF"/>
                <a:cs typeface="여기어때 잘난체 OTF" pitchFamily="34" charset="0"/>
              </a:rPr>
              <a:t>EDA</a:t>
            </a:r>
            <a:endParaRPr lang="en-US" i="1" spc="1000">
              <a:ln w="69850"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0449823" y="4951428"/>
            <a:ext cx="3384505" cy="310577"/>
            <a:chOff x="11512908" y="4977674"/>
            <a:chExt cx="3384505" cy="3105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100000">
              <a:off x="11512908" y="4977674"/>
              <a:ext cx="3384505" cy="310577"/>
            </a:xfrm>
            <a:prstGeom prst="rect">
              <a:avLst/>
            </a:prstGeom>
          </p:spPr>
        </p:pic>
      </p:grpSp>
      <p:pic>
        <p:nvPicPr>
          <p:cNvPr id="6" name="그림 6">
            <a:extLst>
              <a:ext uri="{FF2B5EF4-FFF2-40B4-BE49-F238E27FC236}">
                <a16:creationId xmlns:a16="http://schemas.microsoft.com/office/drawing/2014/main" id="{AFDEED8D-FE3F-4E25-B996-19A849EB170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8"/>
          <a:stretch/>
        </p:blipFill>
        <p:spPr>
          <a:xfrm rot="369660">
            <a:off x="12455190" y="7093736"/>
            <a:ext cx="1449848" cy="1230808"/>
          </a:xfrm>
          <a:prstGeom prst="rect">
            <a:avLst/>
          </a:prstGeom>
        </p:spPr>
      </p:pic>
      <p:pic>
        <p:nvPicPr>
          <p:cNvPr id="26" name="그림 7">
            <a:extLst>
              <a:ext uri="{FF2B5EF4-FFF2-40B4-BE49-F238E27FC236}">
                <a16:creationId xmlns:a16="http://schemas.microsoft.com/office/drawing/2014/main" id="{C26A3957-FE02-4408-AFC4-BC8AA08A72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8"/>
          <a:stretch/>
        </p:blipFill>
        <p:spPr>
          <a:xfrm rot="342304" flipH="1">
            <a:off x="11728483" y="7028338"/>
            <a:ext cx="1406466" cy="1193980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0B06A494-9D55-4A05-82A2-D8FEB4EAB96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9"/>
          <a:stretch/>
        </p:blipFill>
        <p:spPr>
          <a:xfrm>
            <a:off x="7049111" y="5640137"/>
            <a:ext cx="3815816" cy="2702787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25BA6597-BF4F-45F3-A8A5-F87897788C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6"/>
          <a:stretch/>
        </p:blipFill>
        <p:spPr>
          <a:xfrm rot="674431">
            <a:off x="12923225" y="6894960"/>
            <a:ext cx="2183505" cy="1514555"/>
          </a:xfrm>
          <a:prstGeom prst="rect">
            <a:avLst/>
          </a:prstGeom>
        </p:spPr>
      </p:pic>
      <p:pic>
        <p:nvPicPr>
          <p:cNvPr id="32" name="그림 16">
            <a:extLst>
              <a:ext uri="{FF2B5EF4-FFF2-40B4-BE49-F238E27FC236}">
                <a16:creationId xmlns:a16="http://schemas.microsoft.com/office/drawing/2014/main" id="{16451BB8-981F-4CFA-AD2B-6E69F7339C4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6"/>
          <a:stretch/>
        </p:blipFill>
        <p:spPr>
          <a:xfrm rot="21409869">
            <a:off x="5914470" y="7050518"/>
            <a:ext cx="1734953" cy="1203424"/>
          </a:xfrm>
          <a:prstGeom prst="rect">
            <a:avLst/>
          </a:prstGeom>
        </p:spPr>
      </p:pic>
      <p:pic>
        <p:nvPicPr>
          <p:cNvPr id="20" name="그림 17">
            <a:extLst>
              <a:ext uri="{FF2B5EF4-FFF2-40B4-BE49-F238E27FC236}">
                <a16:creationId xmlns:a16="http://schemas.microsoft.com/office/drawing/2014/main" id="{D5CF42C5-8F3D-458C-87AC-D3671B1FCD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938" b="91250" l="5512" r="90945">
                        <a14:foregroundMark x1="9449" y1="33438" x2="9449" y2="33438"/>
                        <a14:foregroundMark x1="9449" y1="32500" x2="9449" y2="32500"/>
                        <a14:foregroundMark x1="16535" y1="5938" x2="16535" y2="5938"/>
                        <a14:foregroundMark x1="85433" y1="6875" x2="85433" y2="6875"/>
                        <a14:foregroundMark x1="5512" y1="7813" x2="5512" y2="7813"/>
                        <a14:foregroundMark x1="90945" y1="33750" x2="90945" y2="33750"/>
                        <a14:foregroundMark x1="30709" y1="91250" x2="30709" y2="9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64250">
            <a:off x="6950728" y="6736643"/>
            <a:ext cx="1226053" cy="1544633"/>
          </a:xfrm>
          <a:prstGeom prst="rect">
            <a:avLst/>
          </a:prstGeom>
        </p:spPr>
      </p:pic>
      <p:pic>
        <p:nvPicPr>
          <p:cNvPr id="39" name="그림 20">
            <a:extLst>
              <a:ext uri="{FF2B5EF4-FFF2-40B4-BE49-F238E27FC236}">
                <a16:creationId xmlns:a16="http://schemas.microsoft.com/office/drawing/2014/main" id="{5B89F444-C625-4FAD-A4ED-34D0BE3D05F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6"/>
          <a:stretch/>
        </p:blipFill>
        <p:spPr>
          <a:xfrm rot="466997" flipH="1">
            <a:off x="9776932" y="6801668"/>
            <a:ext cx="1941037" cy="1346371"/>
          </a:xfrm>
          <a:prstGeom prst="rect">
            <a:avLst/>
          </a:prstGeom>
        </p:spPr>
      </p:pic>
      <p:pic>
        <p:nvPicPr>
          <p:cNvPr id="40" name="그림 26">
            <a:extLst>
              <a:ext uri="{FF2B5EF4-FFF2-40B4-BE49-F238E27FC236}">
                <a16:creationId xmlns:a16="http://schemas.microsoft.com/office/drawing/2014/main" id="{29A2F8F0-11DF-4F11-A9B9-5756E848A0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938" b="91250" l="5512" r="90945">
                        <a14:foregroundMark x1="9449" y1="33438" x2="9449" y2="33438"/>
                        <a14:foregroundMark x1="9449" y1="32500" x2="9449" y2="32500"/>
                        <a14:foregroundMark x1="16535" y1="5938" x2="16535" y2="5938"/>
                        <a14:foregroundMark x1="85433" y1="6875" x2="85433" y2="6875"/>
                        <a14:foregroundMark x1="5512" y1="7813" x2="5512" y2="7813"/>
                        <a14:foregroundMark x1="90945" y1="33750" x2="90945" y2="33750"/>
                        <a14:foregroundMark x1="30709" y1="91250" x2="30709" y2="9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5750" flipH="1">
            <a:off x="10803145" y="6663310"/>
            <a:ext cx="1222103" cy="1539657"/>
          </a:xfrm>
          <a:prstGeom prst="rect">
            <a:avLst/>
          </a:prstGeom>
        </p:spPr>
      </p:pic>
      <p:pic>
        <p:nvPicPr>
          <p:cNvPr id="30" name="그림 28">
            <a:extLst>
              <a:ext uri="{FF2B5EF4-FFF2-40B4-BE49-F238E27FC236}">
                <a16:creationId xmlns:a16="http://schemas.microsoft.com/office/drawing/2014/main" id="{812651AF-515E-48DF-8BB9-94966842D6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5"/>
          <a:stretch/>
        </p:blipFill>
        <p:spPr>
          <a:xfrm rot="21121515" flipH="1">
            <a:off x="4578997" y="6998134"/>
            <a:ext cx="1777803" cy="1384816"/>
          </a:xfrm>
          <a:prstGeom prst="rect">
            <a:avLst/>
          </a:prstGeom>
        </p:spPr>
      </p:pic>
      <p:pic>
        <p:nvPicPr>
          <p:cNvPr id="34" name="그림 32">
            <a:extLst>
              <a:ext uri="{FF2B5EF4-FFF2-40B4-BE49-F238E27FC236}">
                <a16:creationId xmlns:a16="http://schemas.microsoft.com/office/drawing/2014/main" id="{AF020064-7228-49D2-8079-3403ED402DA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96"/>
          <a:stretch/>
        </p:blipFill>
        <p:spPr>
          <a:xfrm rot="776645">
            <a:off x="14018342" y="6756730"/>
            <a:ext cx="2178266" cy="1803685"/>
          </a:xfrm>
          <a:prstGeom prst="rect">
            <a:avLst/>
          </a:prstGeom>
        </p:spPr>
      </p:pic>
      <p:pic>
        <p:nvPicPr>
          <p:cNvPr id="36" name="그림 34">
            <a:extLst>
              <a:ext uri="{FF2B5EF4-FFF2-40B4-BE49-F238E27FC236}">
                <a16:creationId xmlns:a16="http://schemas.microsoft.com/office/drawing/2014/main" id="{DE04A579-98EF-4032-804E-23077FF477D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 rot="20827743">
            <a:off x="2228571" y="6701818"/>
            <a:ext cx="2384801" cy="2000718"/>
          </a:xfrm>
          <a:prstGeom prst="rect">
            <a:avLst/>
          </a:prstGeom>
        </p:spPr>
      </p:pic>
      <p:pic>
        <p:nvPicPr>
          <p:cNvPr id="47" name="그림 36">
            <a:extLst>
              <a:ext uri="{FF2B5EF4-FFF2-40B4-BE49-F238E27FC236}">
                <a16:creationId xmlns:a16="http://schemas.microsoft.com/office/drawing/2014/main" id="{351F0630-1DC5-43C8-B29F-86C0BDCBB6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938" b="91250" l="5512" r="90945">
                        <a14:foregroundMark x1="9449" y1="33438" x2="9449" y2="33438"/>
                        <a14:foregroundMark x1="9449" y1="32500" x2="9449" y2="32500"/>
                        <a14:foregroundMark x1="16535" y1="5938" x2="16535" y2="5938"/>
                        <a14:foregroundMark x1="85433" y1="6875" x2="85433" y2="6875"/>
                        <a14:foregroundMark x1="5512" y1="7813" x2="5512" y2="7813"/>
                        <a14:foregroundMark x1="90945" y1="33750" x2="90945" y2="33750"/>
                        <a14:foregroundMark x1="30709" y1="91250" x2="30709" y2="9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64250">
            <a:off x="4831633" y="6767122"/>
            <a:ext cx="1226053" cy="1544633"/>
          </a:xfrm>
          <a:prstGeom prst="rect">
            <a:avLst/>
          </a:prstGeom>
        </p:spPr>
      </p:pic>
      <p:pic>
        <p:nvPicPr>
          <p:cNvPr id="48" name="그림 37">
            <a:extLst>
              <a:ext uri="{FF2B5EF4-FFF2-40B4-BE49-F238E27FC236}">
                <a16:creationId xmlns:a16="http://schemas.microsoft.com/office/drawing/2014/main" id="{0DB6A08B-61E1-4969-8F5B-76274719FDC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 rot="21112769">
            <a:off x="3051167" y="6531077"/>
            <a:ext cx="2384801" cy="20007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404555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843C65D-22C3-4CC5-AE89-F5827FEADC51}"/>
              </a:ext>
            </a:extLst>
          </p:cNvPr>
          <p:cNvSpPr txBox="1"/>
          <p:nvPr/>
        </p:nvSpPr>
        <p:spPr>
          <a:xfrm>
            <a:off x="3466870" y="4365728"/>
            <a:ext cx="14464672" cy="20058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8800" kern="0" spc="-3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</a:rPr>
              <a:t>재난지원금 목적부합성</a:t>
            </a:r>
            <a:endParaRPr lang="en-US" altLang="ko-KR" sz="19900" kern="0" spc="-300">
              <a:solidFill>
                <a:srgbClr val="000000"/>
              </a:solidFill>
              <a:latin typeface="Jalnan OTF" panose="020B0600000101010101" pitchFamily="34" charset="-127"/>
              <a:ea typeface="Jalnan OTF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AE673B-E2D1-4DEF-A1D4-D6271390DD32}"/>
              </a:ext>
            </a:extLst>
          </p:cNvPr>
          <p:cNvGrpSpPr/>
          <p:nvPr/>
        </p:nvGrpSpPr>
        <p:grpSpPr>
          <a:xfrm>
            <a:off x="3150194" y="3447095"/>
            <a:ext cx="2964433" cy="2734351"/>
            <a:chOff x="3471416" y="3533986"/>
            <a:chExt cx="2964433" cy="2734351"/>
          </a:xfrm>
        </p:grpSpPr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28DE63C6-C60F-4E48-8D49-77E43C207A4B}"/>
                </a:ext>
              </a:extLst>
            </p:cNvPr>
            <p:cNvGrpSpPr/>
            <p:nvPr/>
          </p:nvGrpSpPr>
          <p:grpSpPr>
            <a:xfrm>
              <a:off x="4187440" y="5644133"/>
              <a:ext cx="2248409" cy="251718"/>
              <a:chOff x="4187440" y="5644133"/>
              <a:chExt cx="2248409" cy="251718"/>
            </a:xfrm>
          </p:grpSpPr>
          <p:pic>
            <p:nvPicPr>
              <p:cNvPr id="26" name="Object 12">
                <a:extLst>
                  <a:ext uri="{FF2B5EF4-FFF2-40B4-BE49-F238E27FC236}">
                    <a16:creationId xmlns:a16="http://schemas.microsoft.com/office/drawing/2014/main" id="{B039140D-37C3-4FB4-AC50-271EEEDB0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87440" y="5644133"/>
                <a:ext cx="2248409" cy="251718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62BBDE4C-5E35-4307-B560-2E726E20B9F6}"/>
                </a:ext>
              </a:extLst>
            </p:cNvPr>
            <p:cNvGrpSpPr/>
            <p:nvPr/>
          </p:nvGrpSpPr>
          <p:grpSpPr>
            <a:xfrm>
              <a:off x="3471416" y="3533986"/>
              <a:ext cx="1749984" cy="2734351"/>
              <a:chOff x="3471416" y="3533986"/>
              <a:chExt cx="1749984" cy="2734351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34E53F88-0FA6-4C14-B200-857FD7EE8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4220000">
                <a:off x="2979232" y="4026170"/>
                <a:ext cx="2734351" cy="1749984"/>
              </a:xfrm>
              <a:prstGeom prst="rect">
                <a:avLst/>
              </a:prstGeom>
            </p:spPr>
          </p:pic>
        </p:grpSp>
      </p:grpSp>
      <p:sp>
        <p:nvSpPr>
          <p:cNvPr id="27" name="Object 18">
            <a:extLst>
              <a:ext uri="{FF2B5EF4-FFF2-40B4-BE49-F238E27FC236}">
                <a16:creationId xmlns:a16="http://schemas.microsoft.com/office/drawing/2014/main" id="{87462EB0-D444-4E62-B454-37583B6BBC16}"/>
              </a:ext>
            </a:extLst>
          </p:cNvPr>
          <p:cNvSpPr txBox="1"/>
          <p:nvPr/>
        </p:nvSpPr>
        <p:spPr>
          <a:xfrm>
            <a:off x="2397171" y="3896407"/>
            <a:ext cx="2484795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>
                <a:ln w="57150">
                  <a:solidFill>
                    <a:schemeClr val="tx1"/>
                  </a:solidFill>
                </a:ln>
                <a:solidFill>
                  <a:srgbClr val="FFE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02</a:t>
            </a:r>
            <a:endParaRPr lang="en-US" i="1">
              <a:ln w="57150">
                <a:solidFill>
                  <a:schemeClr val="tx1"/>
                </a:solidFill>
              </a:ln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4B9552-3513-485D-941C-6F76F7F9615B}"/>
              </a:ext>
            </a:extLst>
          </p:cNvPr>
          <p:cNvSpPr txBox="1"/>
          <p:nvPr/>
        </p:nvSpPr>
        <p:spPr>
          <a:xfrm>
            <a:off x="5145557" y="6004386"/>
            <a:ext cx="8885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/>
              </a:rPr>
              <a:t>#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/>
              </a:rPr>
              <a:t> 재난지원금의 목적과 목적 부합성</a:t>
            </a:r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5188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8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544037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526681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90DC6-C0B3-45A7-B63B-C2C6FD200710}"/>
              </a:ext>
            </a:extLst>
          </p:cNvPr>
          <p:cNvSpPr txBox="1"/>
          <p:nvPr/>
        </p:nvSpPr>
        <p:spPr>
          <a:xfrm>
            <a:off x="1999282" y="1031617"/>
            <a:ext cx="9438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(1</a:t>
            </a:r>
            <a:r>
              <a:rPr lang="ko-KR" altLang="en-US" sz="7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 긴급</a:t>
            </a:r>
            <a:r>
              <a:rPr lang="en-US" altLang="ko-KR" sz="7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lang="ko-KR" altLang="en-US" sz="7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C7619-65DD-404F-84D4-85052AD617E8}"/>
              </a:ext>
            </a:extLst>
          </p:cNvPr>
          <p:cNvSpPr txBox="1"/>
          <p:nvPr/>
        </p:nvSpPr>
        <p:spPr>
          <a:xfrm>
            <a:off x="2268037" y="2572816"/>
            <a:ext cx="1132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코로나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19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인해 타격을 받은 </a:t>
            </a:r>
            <a:endParaRPr lang="en-US" altLang="ko-KR" sz="3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소상공인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저소득층 등의 </a:t>
            </a:r>
            <a:r>
              <a:rPr lang="ko-KR" altLang="en-US" sz="36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취약계층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</a:t>
            </a:r>
            <a:r>
              <a:rPr lang="ko-KR" altLang="en-US" sz="36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으로 지원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53B4D-2454-4A1B-A0BF-FF5FF1B87092}"/>
              </a:ext>
            </a:extLst>
          </p:cNvPr>
          <p:cNvSpPr txBox="1"/>
          <p:nvPr/>
        </p:nvSpPr>
        <p:spPr>
          <a:xfrm>
            <a:off x="1056063" y="5008094"/>
            <a:ext cx="7671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 지역 </a:t>
            </a:r>
            <a:r>
              <a:rPr lang="ko-KR" altLang="en-US" sz="480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사용불가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174E3-1B4B-4D7B-8FEF-6CA411068FB2}"/>
              </a:ext>
            </a:extLst>
          </p:cNvPr>
          <p:cNvSpPr txBox="1"/>
          <p:nvPr/>
        </p:nvSpPr>
        <p:spPr>
          <a:xfrm>
            <a:off x="1472339" y="6995789"/>
            <a:ext cx="7671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대형마트</a:t>
            </a:r>
            <a:r>
              <a:rPr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백화점 등 사용업종에 </a:t>
            </a:r>
            <a:r>
              <a:rPr lang="ko-KR" altLang="en-US" sz="480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CEDA-7F4A-4EDF-88E1-C10F81E2E2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9"/>
          <a:stretch/>
        </p:blipFill>
        <p:spPr>
          <a:xfrm>
            <a:off x="11149967" y="6486652"/>
            <a:ext cx="3005269" cy="2431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72171F-A045-4E6F-A1EE-2CB2EAD1E0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9207723" y="6806551"/>
            <a:ext cx="2898855" cy="2431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F14B26-31B8-4A3A-9098-7DD8A5E8D2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17245" r="8366" b="30063"/>
          <a:stretch/>
        </p:blipFill>
        <p:spPr>
          <a:xfrm>
            <a:off x="9824904" y="4621511"/>
            <a:ext cx="3933931" cy="2027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631F8C-E744-4DC2-820D-3B82C61C65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2"/>
          <a:stretch/>
        </p:blipFill>
        <p:spPr>
          <a:xfrm>
            <a:off x="10605120" y="3779189"/>
            <a:ext cx="2373500" cy="2027637"/>
          </a:xfrm>
          <a:prstGeom prst="rect">
            <a:avLst/>
          </a:prstGeom>
        </p:spPr>
      </p:pic>
      <p:sp>
        <p:nvSpPr>
          <p:cNvPr id="35" name="&quot;허용 안 됨&quot; 기호 34">
            <a:extLst>
              <a:ext uri="{FF2B5EF4-FFF2-40B4-BE49-F238E27FC236}">
                <a16:creationId xmlns:a16="http://schemas.microsoft.com/office/drawing/2014/main" id="{860356DD-CF89-4D0B-822B-414D9D0313DF}"/>
              </a:ext>
            </a:extLst>
          </p:cNvPr>
          <p:cNvSpPr/>
          <p:nvPr/>
        </p:nvSpPr>
        <p:spPr>
          <a:xfrm>
            <a:off x="13292157" y="8016024"/>
            <a:ext cx="1529372" cy="15293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&quot;허용 안 됨&quot; 기호 9">
            <a:extLst>
              <a:ext uri="{FF2B5EF4-FFF2-40B4-BE49-F238E27FC236}">
                <a16:creationId xmlns:a16="http://schemas.microsoft.com/office/drawing/2014/main" id="{4CEF296F-7696-467D-9D11-1F0B8BCD4067}"/>
              </a:ext>
            </a:extLst>
          </p:cNvPr>
          <p:cNvSpPr/>
          <p:nvPr/>
        </p:nvSpPr>
        <p:spPr>
          <a:xfrm>
            <a:off x="13292157" y="4870643"/>
            <a:ext cx="1529372" cy="15293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7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839" y="424949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544037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526681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302396D5-CEBE-4687-A713-D05760CE90FE}"/>
              </a:ext>
            </a:extLst>
          </p:cNvPr>
          <p:cNvGrpSpPr/>
          <p:nvPr/>
        </p:nvGrpSpPr>
        <p:grpSpPr>
          <a:xfrm>
            <a:off x="14177871" y="999155"/>
            <a:ext cx="1130127" cy="993699"/>
            <a:chOff x="13533604" y="5591342"/>
            <a:chExt cx="1130127" cy="993699"/>
          </a:xfrm>
        </p:grpSpPr>
        <p:pic>
          <p:nvPicPr>
            <p:cNvPr id="34" name="Object 23">
              <a:extLst>
                <a:ext uri="{FF2B5EF4-FFF2-40B4-BE49-F238E27FC236}">
                  <a16:creationId xmlns:a16="http://schemas.microsoft.com/office/drawing/2014/main" id="{874D01E6-D658-41D5-84D0-7487CEBF0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3604" y="5591342"/>
              <a:ext cx="1130127" cy="993699"/>
            </a:xfrm>
            <a:prstGeom prst="rect">
              <a:avLst/>
            </a:prstGeom>
          </p:spPr>
        </p:pic>
      </p:grpSp>
      <p:grpSp>
        <p:nvGrpSpPr>
          <p:cNvPr id="36" name="그룹 1008">
            <a:extLst>
              <a:ext uri="{FF2B5EF4-FFF2-40B4-BE49-F238E27FC236}">
                <a16:creationId xmlns:a16="http://schemas.microsoft.com/office/drawing/2014/main" id="{4C701389-8878-41D6-923C-678B9CDEB827}"/>
              </a:ext>
            </a:extLst>
          </p:cNvPr>
          <p:cNvGrpSpPr/>
          <p:nvPr/>
        </p:nvGrpSpPr>
        <p:grpSpPr>
          <a:xfrm>
            <a:off x="10478724" y="1237724"/>
            <a:ext cx="4264211" cy="2552381"/>
            <a:chOff x="9208530" y="5724675"/>
            <a:chExt cx="4264211" cy="2552381"/>
          </a:xfrm>
        </p:grpSpPr>
        <p:pic>
          <p:nvPicPr>
            <p:cNvPr id="37" name="Object 26">
              <a:extLst>
                <a:ext uri="{FF2B5EF4-FFF2-40B4-BE49-F238E27FC236}">
                  <a16:creationId xmlns:a16="http://schemas.microsoft.com/office/drawing/2014/main" id="{6A66D18D-7E2F-44AC-B5B6-3E787DB0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8530" y="5724675"/>
              <a:ext cx="4264211" cy="2552381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9D08DA5-4C3C-451F-AAFB-B001E3EC9C15}"/>
              </a:ext>
            </a:extLst>
          </p:cNvPr>
          <p:cNvSpPr txBox="1"/>
          <p:nvPr/>
        </p:nvSpPr>
        <p:spPr>
          <a:xfrm>
            <a:off x="3950277" y="1533041"/>
            <a:ext cx="105561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재난지원금의 </a:t>
            </a:r>
            <a:r>
              <a:rPr lang="ko-KR" altLang="en-US" sz="9600">
                <a:solidFill>
                  <a:schemeClr val="tx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목적</a:t>
            </a:r>
            <a:endParaRPr lang="ko-KR" altLang="en-US" sz="1150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A7FFC0-CE99-4A47-B08E-3CEAE8F38E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>
          <a:xfrm>
            <a:off x="4110697" y="4131068"/>
            <a:ext cx="4087095" cy="3510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684B26-0021-47D8-8DBC-AE45860D05CE}"/>
              </a:ext>
            </a:extLst>
          </p:cNvPr>
          <p:cNvSpPr txBox="1"/>
          <p:nvPr/>
        </p:nvSpPr>
        <p:spPr>
          <a:xfrm>
            <a:off x="3254644" y="8229600"/>
            <a:ext cx="588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 활성화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C91227-13BF-4023-B1B0-F3F48D877E12}"/>
              </a:ext>
            </a:extLst>
          </p:cNvPr>
          <p:cNvSpPr txBox="1"/>
          <p:nvPr/>
        </p:nvSpPr>
        <p:spPr>
          <a:xfrm>
            <a:off x="9164521" y="8229600"/>
            <a:ext cx="588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영세업체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3D23823-0EF9-49DE-AE4E-D67F4068D3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/>
        </p:blipFill>
        <p:spPr>
          <a:xfrm>
            <a:off x="10090210" y="4129472"/>
            <a:ext cx="4087093" cy="3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832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544037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526681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5971D-70B4-4413-B58D-1115ABD130EB}"/>
              </a:ext>
            </a:extLst>
          </p:cNvPr>
          <p:cNvSpPr txBox="1"/>
          <p:nvPr/>
        </p:nvSpPr>
        <p:spPr>
          <a:xfrm>
            <a:off x="2205231" y="786983"/>
            <a:ext cx="380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 활성화 </a:t>
            </a:r>
            <a:endParaRPr lang="ko-KR" altLang="en-US" sz="4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95C7514-D2D6-4DAE-A319-D34815E6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98" y="1981646"/>
            <a:ext cx="15352921" cy="632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233E0C-982E-43D3-BA54-33B44399B497}"/>
              </a:ext>
            </a:extLst>
          </p:cNvPr>
          <p:cNvSpPr txBox="1"/>
          <p:nvPr/>
        </p:nvSpPr>
        <p:spPr>
          <a:xfrm>
            <a:off x="14014532" y="846057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한국공항공사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0B0B75D-3F99-4C2F-9ABE-CD9D8DF4C5C9}"/>
              </a:ext>
            </a:extLst>
          </p:cNvPr>
          <p:cNvSpPr txBox="1"/>
          <p:nvPr/>
        </p:nvSpPr>
        <p:spPr>
          <a:xfrm>
            <a:off x="2205231" y="8691409"/>
            <a:ext cx="951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비율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해당기간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금액 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5~8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 금액 합계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ko-KR" altLang="en-US" sz="2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2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832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544037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526681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5971D-70B4-4413-B58D-1115ABD130EB}"/>
              </a:ext>
            </a:extLst>
          </p:cNvPr>
          <p:cNvSpPr txBox="1"/>
          <p:nvPr/>
        </p:nvSpPr>
        <p:spPr>
          <a:xfrm>
            <a:off x="2205231" y="786983"/>
            <a:ext cx="380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 활성화 </a:t>
            </a:r>
            <a:endParaRPr lang="ko-KR" altLang="en-US" sz="4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95C7514-D2D6-4DAE-A319-D34815E6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98" y="1981646"/>
            <a:ext cx="15352921" cy="632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233E0C-982E-43D3-BA54-33B44399B497}"/>
              </a:ext>
            </a:extLst>
          </p:cNvPr>
          <p:cNvSpPr txBox="1"/>
          <p:nvPr/>
        </p:nvSpPr>
        <p:spPr>
          <a:xfrm>
            <a:off x="14014532" y="846057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한국공항공사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0B0B75D-3F99-4C2F-9ABE-CD9D8DF4C5C9}"/>
              </a:ext>
            </a:extLst>
          </p:cNvPr>
          <p:cNvSpPr txBox="1"/>
          <p:nvPr/>
        </p:nvSpPr>
        <p:spPr>
          <a:xfrm>
            <a:off x="2205231" y="8691409"/>
            <a:ext cx="951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비율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해당기간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금액 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5~8</a:t>
            </a:r>
            <a:r>
              <a:rPr lang="ko-KR" altLang="en-US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 금액 합계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ko-KR" altLang="en-US" sz="2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613AD-C90D-4FF7-9398-1BC318365C27}"/>
              </a:ext>
            </a:extLst>
          </p:cNvPr>
          <p:cNvSpPr txBox="1"/>
          <p:nvPr/>
        </p:nvSpPr>
        <p:spPr>
          <a:xfrm>
            <a:off x="10400889" y="875429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입도객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60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적음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50A27A91-B0FF-42C5-931C-5E167D60DA44}"/>
              </a:ext>
            </a:extLst>
          </p:cNvPr>
          <p:cNvSpPr/>
          <p:nvPr/>
        </p:nvSpPr>
        <p:spPr>
          <a:xfrm rot="5400000">
            <a:off x="11989206" y="7640069"/>
            <a:ext cx="480967" cy="1749450"/>
          </a:xfrm>
          <a:custGeom>
            <a:avLst/>
            <a:gdLst>
              <a:gd name="connsiteX0" fmla="*/ 0 w 480967"/>
              <a:gd name="connsiteY0" fmla="*/ 0 h 1749450"/>
              <a:gd name="connsiteX1" fmla="*/ 240484 w 480967"/>
              <a:gd name="connsiteY1" fmla="*/ 40079 h 1749450"/>
              <a:gd name="connsiteX2" fmla="*/ 240484 w 480967"/>
              <a:gd name="connsiteY2" fmla="*/ 429417 h 1749450"/>
              <a:gd name="connsiteX3" fmla="*/ 240484 w 480967"/>
              <a:gd name="connsiteY3" fmla="*/ 834646 h 1749450"/>
              <a:gd name="connsiteX4" fmla="*/ 480968 w 480967"/>
              <a:gd name="connsiteY4" fmla="*/ 874725 h 1749450"/>
              <a:gd name="connsiteX5" fmla="*/ 240484 w 480967"/>
              <a:gd name="connsiteY5" fmla="*/ 914804 h 1749450"/>
              <a:gd name="connsiteX6" fmla="*/ 240484 w 480967"/>
              <a:gd name="connsiteY6" fmla="*/ 1320033 h 1749450"/>
              <a:gd name="connsiteX7" fmla="*/ 240484 w 480967"/>
              <a:gd name="connsiteY7" fmla="*/ 1709371 h 1749450"/>
              <a:gd name="connsiteX8" fmla="*/ 0 w 480967"/>
              <a:gd name="connsiteY8" fmla="*/ 1749450 h 1749450"/>
              <a:gd name="connsiteX9" fmla="*/ 0 w 480967"/>
              <a:gd name="connsiteY9" fmla="*/ 1148806 h 1749450"/>
              <a:gd name="connsiteX10" fmla="*/ 0 w 480967"/>
              <a:gd name="connsiteY10" fmla="*/ 583150 h 1749450"/>
              <a:gd name="connsiteX11" fmla="*/ 0 w 480967"/>
              <a:gd name="connsiteY11" fmla="*/ 0 h 1749450"/>
              <a:gd name="connsiteX0" fmla="*/ 0 w 480967"/>
              <a:gd name="connsiteY0" fmla="*/ 0 h 1749450"/>
              <a:gd name="connsiteX1" fmla="*/ 240484 w 480967"/>
              <a:gd name="connsiteY1" fmla="*/ 40079 h 1749450"/>
              <a:gd name="connsiteX2" fmla="*/ 240484 w 480967"/>
              <a:gd name="connsiteY2" fmla="*/ 421471 h 1749450"/>
              <a:gd name="connsiteX3" fmla="*/ 240484 w 480967"/>
              <a:gd name="connsiteY3" fmla="*/ 834646 h 1749450"/>
              <a:gd name="connsiteX4" fmla="*/ 480968 w 480967"/>
              <a:gd name="connsiteY4" fmla="*/ 874725 h 1749450"/>
              <a:gd name="connsiteX5" fmla="*/ 240484 w 480967"/>
              <a:gd name="connsiteY5" fmla="*/ 914804 h 1749450"/>
              <a:gd name="connsiteX6" fmla="*/ 240484 w 480967"/>
              <a:gd name="connsiteY6" fmla="*/ 1320033 h 1749450"/>
              <a:gd name="connsiteX7" fmla="*/ 240484 w 480967"/>
              <a:gd name="connsiteY7" fmla="*/ 1709371 h 1749450"/>
              <a:gd name="connsiteX8" fmla="*/ 0 w 480967"/>
              <a:gd name="connsiteY8" fmla="*/ 1749450 h 17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967" h="1749450" stroke="0" extrusionOk="0">
                <a:moveTo>
                  <a:pt x="0" y="0"/>
                </a:moveTo>
                <a:cubicBezTo>
                  <a:pt x="133089" y="-1187"/>
                  <a:pt x="237073" y="19987"/>
                  <a:pt x="240484" y="40079"/>
                </a:cubicBezTo>
                <a:cubicBezTo>
                  <a:pt x="251948" y="209639"/>
                  <a:pt x="229545" y="350470"/>
                  <a:pt x="240484" y="429417"/>
                </a:cubicBezTo>
                <a:cubicBezTo>
                  <a:pt x="251423" y="508364"/>
                  <a:pt x="197895" y="748795"/>
                  <a:pt x="240484" y="834646"/>
                </a:cubicBezTo>
                <a:cubicBezTo>
                  <a:pt x="246512" y="866538"/>
                  <a:pt x="362905" y="875659"/>
                  <a:pt x="480968" y="874725"/>
                </a:cubicBezTo>
                <a:cubicBezTo>
                  <a:pt x="348307" y="869089"/>
                  <a:pt x="244723" y="896582"/>
                  <a:pt x="240484" y="914804"/>
                </a:cubicBezTo>
                <a:cubicBezTo>
                  <a:pt x="241813" y="1077581"/>
                  <a:pt x="225131" y="1156227"/>
                  <a:pt x="240484" y="1320033"/>
                </a:cubicBezTo>
                <a:cubicBezTo>
                  <a:pt x="255837" y="1483839"/>
                  <a:pt x="211015" y="1604764"/>
                  <a:pt x="240484" y="1709371"/>
                </a:cubicBezTo>
                <a:cubicBezTo>
                  <a:pt x="243917" y="1735864"/>
                  <a:pt x="132654" y="1753930"/>
                  <a:pt x="0" y="1749450"/>
                </a:cubicBezTo>
                <a:cubicBezTo>
                  <a:pt x="-38976" y="1512436"/>
                  <a:pt x="55944" y="1426457"/>
                  <a:pt x="0" y="1148806"/>
                </a:cubicBezTo>
                <a:cubicBezTo>
                  <a:pt x="-55944" y="871155"/>
                  <a:pt x="67416" y="840149"/>
                  <a:pt x="0" y="583150"/>
                </a:cubicBezTo>
                <a:cubicBezTo>
                  <a:pt x="-67416" y="326151"/>
                  <a:pt x="50691" y="211045"/>
                  <a:pt x="0" y="0"/>
                </a:cubicBezTo>
                <a:close/>
              </a:path>
              <a:path w="480967" h="1749450" fill="none" extrusionOk="0">
                <a:moveTo>
                  <a:pt x="0" y="0"/>
                </a:moveTo>
                <a:cubicBezTo>
                  <a:pt x="137394" y="-1842"/>
                  <a:pt x="237741" y="17135"/>
                  <a:pt x="240484" y="40079"/>
                </a:cubicBezTo>
                <a:cubicBezTo>
                  <a:pt x="267791" y="118895"/>
                  <a:pt x="230315" y="233160"/>
                  <a:pt x="240484" y="421471"/>
                </a:cubicBezTo>
                <a:cubicBezTo>
                  <a:pt x="250653" y="609782"/>
                  <a:pt x="212378" y="740644"/>
                  <a:pt x="240484" y="834646"/>
                </a:cubicBezTo>
                <a:cubicBezTo>
                  <a:pt x="244136" y="864595"/>
                  <a:pt x="367221" y="881690"/>
                  <a:pt x="480968" y="874725"/>
                </a:cubicBezTo>
                <a:cubicBezTo>
                  <a:pt x="343129" y="873522"/>
                  <a:pt x="240859" y="894118"/>
                  <a:pt x="240484" y="914804"/>
                </a:cubicBezTo>
                <a:cubicBezTo>
                  <a:pt x="253677" y="1016026"/>
                  <a:pt x="237838" y="1126179"/>
                  <a:pt x="240484" y="1320033"/>
                </a:cubicBezTo>
                <a:cubicBezTo>
                  <a:pt x="243130" y="1513887"/>
                  <a:pt x="202503" y="1556654"/>
                  <a:pt x="240484" y="1709371"/>
                </a:cubicBezTo>
                <a:cubicBezTo>
                  <a:pt x="258553" y="1746990"/>
                  <a:pt x="120630" y="1744694"/>
                  <a:pt x="0" y="1749450"/>
                </a:cubicBezTo>
              </a:path>
              <a:path w="480967" h="1749450" fill="none" stroke="0" extrusionOk="0">
                <a:moveTo>
                  <a:pt x="0" y="0"/>
                </a:moveTo>
                <a:cubicBezTo>
                  <a:pt x="133257" y="-1595"/>
                  <a:pt x="236755" y="13092"/>
                  <a:pt x="240484" y="40079"/>
                </a:cubicBezTo>
                <a:cubicBezTo>
                  <a:pt x="281939" y="128081"/>
                  <a:pt x="203271" y="320106"/>
                  <a:pt x="240484" y="453254"/>
                </a:cubicBezTo>
                <a:cubicBezTo>
                  <a:pt x="277697" y="586402"/>
                  <a:pt x="204488" y="723197"/>
                  <a:pt x="240484" y="834646"/>
                </a:cubicBezTo>
                <a:cubicBezTo>
                  <a:pt x="244179" y="885982"/>
                  <a:pt x="346688" y="872401"/>
                  <a:pt x="480968" y="874725"/>
                </a:cubicBezTo>
                <a:cubicBezTo>
                  <a:pt x="350410" y="871107"/>
                  <a:pt x="239904" y="898295"/>
                  <a:pt x="240484" y="914804"/>
                </a:cubicBezTo>
                <a:cubicBezTo>
                  <a:pt x="285837" y="1075218"/>
                  <a:pt x="236024" y="1192360"/>
                  <a:pt x="240484" y="1304142"/>
                </a:cubicBezTo>
                <a:cubicBezTo>
                  <a:pt x="244944" y="1415924"/>
                  <a:pt x="222163" y="1516664"/>
                  <a:pt x="240484" y="1709371"/>
                </a:cubicBezTo>
                <a:cubicBezTo>
                  <a:pt x="228972" y="1740869"/>
                  <a:pt x="137288" y="1742711"/>
                  <a:pt x="0" y="1749450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90412038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69690-23AA-4BE5-A7D3-FEC755C9B092}"/>
              </a:ext>
            </a:extLst>
          </p:cNvPr>
          <p:cNvSpPr txBox="1"/>
          <p:nvPr/>
        </p:nvSpPr>
        <p:spPr>
          <a:xfrm>
            <a:off x="2180523" y="685678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총사용금액 </a:t>
            </a:r>
            <a:r>
              <a:rPr lang="ko-KR" altLang="en-US" sz="3600" err="1">
                <a:solidFill>
                  <a:srgbClr val="05AB8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비슷</a:t>
            </a:r>
            <a:endParaRPr lang="en-US" altLang="ko-KR" sz="3600">
              <a:solidFill>
                <a:srgbClr val="05AB8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8E409F81-67DA-4803-BE64-E4FE27948AAF}"/>
              </a:ext>
            </a:extLst>
          </p:cNvPr>
          <p:cNvSpPr/>
          <p:nvPr/>
        </p:nvSpPr>
        <p:spPr>
          <a:xfrm rot="5400000">
            <a:off x="5541092" y="3481264"/>
            <a:ext cx="675331" cy="5821917"/>
          </a:xfrm>
          <a:custGeom>
            <a:avLst/>
            <a:gdLst>
              <a:gd name="connsiteX0" fmla="*/ 0 w 675331"/>
              <a:gd name="connsiteY0" fmla="*/ 0 h 5821917"/>
              <a:gd name="connsiteX1" fmla="*/ 337666 w 675331"/>
              <a:gd name="connsiteY1" fmla="*/ 56275 h 5821917"/>
              <a:gd name="connsiteX2" fmla="*/ 337666 w 675331"/>
              <a:gd name="connsiteY2" fmla="*/ 587973 h 5821917"/>
              <a:gd name="connsiteX3" fmla="*/ 337666 w 675331"/>
              <a:gd name="connsiteY3" fmla="*/ 1091686 h 5821917"/>
              <a:gd name="connsiteX4" fmla="*/ 337666 w 675331"/>
              <a:gd name="connsiteY4" fmla="*/ 1707336 h 5821917"/>
              <a:gd name="connsiteX5" fmla="*/ 337666 w 675331"/>
              <a:gd name="connsiteY5" fmla="*/ 2295001 h 5821917"/>
              <a:gd name="connsiteX6" fmla="*/ 337666 w 675331"/>
              <a:gd name="connsiteY6" fmla="*/ 2854683 h 5821917"/>
              <a:gd name="connsiteX7" fmla="*/ 675332 w 675331"/>
              <a:gd name="connsiteY7" fmla="*/ 2910958 h 5821917"/>
              <a:gd name="connsiteX8" fmla="*/ 337666 w 675331"/>
              <a:gd name="connsiteY8" fmla="*/ 2967233 h 5821917"/>
              <a:gd name="connsiteX9" fmla="*/ 337666 w 675331"/>
              <a:gd name="connsiteY9" fmla="*/ 3470947 h 5821917"/>
              <a:gd name="connsiteX10" fmla="*/ 337666 w 675331"/>
              <a:gd name="connsiteY10" fmla="*/ 4030628 h 5821917"/>
              <a:gd name="connsiteX11" fmla="*/ 337666 w 675331"/>
              <a:gd name="connsiteY11" fmla="*/ 4562326 h 5821917"/>
              <a:gd name="connsiteX12" fmla="*/ 337666 w 675331"/>
              <a:gd name="connsiteY12" fmla="*/ 5149992 h 5821917"/>
              <a:gd name="connsiteX13" fmla="*/ 337666 w 675331"/>
              <a:gd name="connsiteY13" fmla="*/ 5765642 h 5821917"/>
              <a:gd name="connsiteX14" fmla="*/ 0 w 675331"/>
              <a:gd name="connsiteY14" fmla="*/ 5821917 h 5821917"/>
              <a:gd name="connsiteX15" fmla="*/ 0 w 675331"/>
              <a:gd name="connsiteY15" fmla="*/ 5297944 h 5821917"/>
              <a:gd name="connsiteX16" fmla="*/ 0 w 675331"/>
              <a:gd name="connsiteY16" fmla="*/ 4599314 h 5821917"/>
              <a:gd name="connsiteX17" fmla="*/ 0 w 675331"/>
              <a:gd name="connsiteY17" fmla="*/ 4133561 h 5821917"/>
              <a:gd name="connsiteX18" fmla="*/ 0 w 675331"/>
              <a:gd name="connsiteY18" fmla="*/ 3551369 h 5821917"/>
              <a:gd name="connsiteX19" fmla="*/ 0 w 675331"/>
              <a:gd name="connsiteY19" fmla="*/ 3143835 h 5821917"/>
              <a:gd name="connsiteX20" fmla="*/ 0 w 675331"/>
              <a:gd name="connsiteY20" fmla="*/ 2503424 h 5821917"/>
              <a:gd name="connsiteX21" fmla="*/ 0 w 675331"/>
              <a:gd name="connsiteY21" fmla="*/ 1804794 h 5821917"/>
              <a:gd name="connsiteX22" fmla="*/ 0 w 675331"/>
              <a:gd name="connsiteY22" fmla="*/ 1106164 h 5821917"/>
              <a:gd name="connsiteX23" fmla="*/ 0 w 675331"/>
              <a:gd name="connsiteY23" fmla="*/ 0 h 5821917"/>
              <a:gd name="connsiteX0" fmla="*/ 0 w 675331"/>
              <a:gd name="connsiteY0" fmla="*/ 0 h 5821917"/>
              <a:gd name="connsiteX1" fmla="*/ 337666 w 675331"/>
              <a:gd name="connsiteY1" fmla="*/ 56275 h 5821917"/>
              <a:gd name="connsiteX2" fmla="*/ 337666 w 675331"/>
              <a:gd name="connsiteY2" fmla="*/ 559988 h 5821917"/>
              <a:gd name="connsiteX3" fmla="*/ 337666 w 675331"/>
              <a:gd name="connsiteY3" fmla="*/ 1091686 h 5821917"/>
              <a:gd name="connsiteX4" fmla="*/ 337666 w 675331"/>
              <a:gd name="connsiteY4" fmla="*/ 1679352 h 5821917"/>
              <a:gd name="connsiteX5" fmla="*/ 337666 w 675331"/>
              <a:gd name="connsiteY5" fmla="*/ 2155081 h 5821917"/>
              <a:gd name="connsiteX6" fmla="*/ 337666 w 675331"/>
              <a:gd name="connsiteY6" fmla="*/ 2854683 h 5821917"/>
              <a:gd name="connsiteX7" fmla="*/ 675332 w 675331"/>
              <a:gd name="connsiteY7" fmla="*/ 2910958 h 5821917"/>
              <a:gd name="connsiteX8" fmla="*/ 337666 w 675331"/>
              <a:gd name="connsiteY8" fmla="*/ 2967233 h 5821917"/>
              <a:gd name="connsiteX9" fmla="*/ 337666 w 675331"/>
              <a:gd name="connsiteY9" fmla="*/ 3554899 h 5821917"/>
              <a:gd name="connsiteX10" fmla="*/ 337666 w 675331"/>
              <a:gd name="connsiteY10" fmla="*/ 4170549 h 5821917"/>
              <a:gd name="connsiteX11" fmla="*/ 337666 w 675331"/>
              <a:gd name="connsiteY11" fmla="*/ 4702247 h 5821917"/>
              <a:gd name="connsiteX12" fmla="*/ 337666 w 675331"/>
              <a:gd name="connsiteY12" fmla="*/ 5233944 h 5821917"/>
              <a:gd name="connsiteX13" fmla="*/ 337666 w 675331"/>
              <a:gd name="connsiteY13" fmla="*/ 5765642 h 5821917"/>
              <a:gd name="connsiteX14" fmla="*/ 0 w 675331"/>
              <a:gd name="connsiteY14" fmla="*/ 5821917 h 582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5331" h="5821917" stroke="0" extrusionOk="0">
                <a:moveTo>
                  <a:pt x="0" y="0"/>
                </a:moveTo>
                <a:cubicBezTo>
                  <a:pt x="188205" y="-7455"/>
                  <a:pt x="336561" y="25857"/>
                  <a:pt x="337666" y="56275"/>
                </a:cubicBezTo>
                <a:cubicBezTo>
                  <a:pt x="354493" y="286208"/>
                  <a:pt x="335732" y="470241"/>
                  <a:pt x="337666" y="587973"/>
                </a:cubicBezTo>
                <a:cubicBezTo>
                  <a:pt x="339600" y="705705"/>
                  <a:pt x="322586" y="973173"/>
                  <a:pt x="337666" y="1091686"/>
                </a:cubicBezTo>
                <a:cubicBezTo>
                  <a:pt x="352746" y="1210199"/>
                  <a:pt x="288348" y="1521219"/>
                  <a:pt x="337666" y="1707336"/>
                </a:cubicBezTo>
                <a:cubicBezTo>
                  <a:pt x="386984" y="1893453"/>
                  <a:pt x="282232" y="2162260"/>
                  <a:pt x="337666" y="2295001"/>
                </a:cubicBezTo>
                <a:cubicBezTo>
                  <a:pt x="393100" y="2427743"/>
                  <a:pt x="317158" y="2629691"/>
                  <a:pt x="337666" y="2854683"/>
                </a:cubicBezTo>
                <a:cubicBezTo>
                  <a:pt x="295221" y="2873238"/>
                  <a:pt x="483869" y="2916267"/>
                  <a:pt x="675332" y="2910958"/>
                </a:cubicBezTo>
                <a:cubicBezTo>
                  <a:pt x="488316" y="2906891"/>
                  <a:pt x="336788" y="2937699"/>
                  <a:pt x="337666" y="2967233"/>
                </a:cubicBezTo>
                <a:cubicBezTo>
                  <a:pt x="382745" y="3143111"/>
                  <a:pt x="322761" y="3306158"/>
                  <a:pt x="337666" y="3470947"/>
                </a:cubicBezTo>
                <a:cubicBezTo>
                  <a:pt x="352571" y="3635736"/>
                  <a:pt x="275082" y="3795484"/>
                  <a:pt x="337666" y="4030628"/>
                </a:cubicBezTo>
                <a:cubicBezTo>
                  <a:pt x="400250" y="4265772"/>
                  <a:pt x="334363" y="4367129"/>
                  <a:pt x="337666" y="4562326"/>
                </a:cubicBezTo>
                <a:cubicBezTo>
                  <a:pt x="340969" y="4757523"/>
                  <a:pt x="287002" y="4983350"/>
                  <a:pt x="337666" y="5149992"/>
                </a:cubicBezTo>
                <a:cubicBezTo>
                  <a:pt x="388330" y="5316634"/>
                  <a:pt x="284040" y="5553462"/>
                  <a:pt x="337666" y="5765642"/>
                </a:cubicBezTo>
                <a:cubicBezTo>
                  <a:pt x="350411" y="5785640"/>
                  <a:pt x="190643" y="5827042"/>
                  <a:pt x="0" y="5821917"/>
                </a:cubicBezTo>
                <a:cubicBezTo>
                  <a:pt x="-10697" y="5625320"/>
                  <a:pt x="58184" y="5405531"/>
                  <a:pt x="0" y="5297944"/>
                </a:cubicBezTo>
                <a:cubicBezTo>
                  <a:pt x="-58184" y="5190357"/>
                  <a:pt x="42418" y="4832704"/>
                  <a:pt x="0" y="4599314"/>
                </a:cubicBezTo>
                <a:cubicBezTo>
                  <a:pt x="-42418" y="4365924"/>
                  <a:pt x="557" y="4332438"/>
                  <a:pt x="0" y="4133561"/>
                </a:cubicBezTo>
                <a:cubicBezTo>
                  <a:pt x="-557" y="3934684"/>
                  <a:pt x="67023" y="3831089"/>
                  <a:pt x="0" y="3551369"/>
                </a:cubicBezTo>
                <a:cubicBezTo>
                  <a:pt x="-67023" y="3271649"/>
                  <a:pt x="4243" y="3285690"/>
                  <a:pt x="0" y="3143835"/>
                </a:cubicBezTo>
                <a:cubicBezTo>
                  <a:pt x="-4243" y="3001980"/>
                  <a:pt x="1064" y="2698303"/>
                  <a:pt x="0" y="2503424"/>
                </a:cubicBezTo>
                <a:cubicBezTo>
                  <a:pt x="-1064" y="2308545"/>
                  <a:pt x="65238" y="2061333"/>
                  <a:pt x="0" y="1804794"/>
                </a:cubicBezTo>
                <a:cubicBezTo>
                  <a:pt x="-65238" y="1548255"/>
                  <a:pt x="31894" y="1417417"/>
                  <a:pt x="0" y="1106164"/>
                </a:cubicBezTo>
                <a:cubicBezTo>
                  <a:pt x="-31894" y="794911"/>
                  <a:pt x="114204" y="452256"/>
                  <a:pt x="0" y="0"/>
                </a:cubicBezTo>
                <a:close/>
              </a:path>
              <a:path w="675331" h="5821917" fill="none" extrusionOk="0">
                <a:moveTo>
                  <a:pt x="0" y="0"/>
                </a:moveTo>
                <a:cubicBezTo>
                  <a:pt x="187722" y="3175"/>
                  <a:pt x="342674" y="22139"/>
                  <a:pt x="337666" y="56275"/>
                </a:cubicBezTo>
                <a:cubicBezTo>
                  <a:pt x="354906" y="204863"/>
                  <a:pt x="292255" y="422272"/>
                  <a:pt x="337666" y="559988"/>
                </a:cubicBezTo>
                <a:cubicBezTo>
                  <a:pt x="383077" y="697704"/>
                  <a:pt x="335546" y="956052"/>
                  <a:pt x="337666" y="1091686"/>
                </a:cubicBezTo>
                <a:cubicBezTo>
                  <a:pt x="339786" y="1227320"/>
                  <a:pt x="278090" y="1417383"/>
                  <a:pt x="337666" y="1679352"/>
                </a:cubicBezTo>
                <a:cubicBezTo>
                  <a:pt x="397242" y="1941321"/>
                  <a:pt x="298729" y="1980184"/>
                  <a:pt x="337666" y="2155081"/>
                </a:cubicBezTo>
                <a:cubicBezTo>
                  <a:pt x="376603" y="2329978"/>
                  <a:pt x="269091" y="2515732"/>
                  <a:pt x="337666" y="2854683"/>
                </a:cubicBezTo>
                <a:cubicBezTo>
                  <a:pt x="303660" y="2877291"/>
                  <a:pt x="487435" y="2905863"/>
                  <a:pt x="675332" y="2910958"/>
                </a:cubicBezTo>
                <a:cubicBezTo>
                  <a:pt x="486167" y="2907322"/>
                  <a:pt x="332941" y="2933802"/>
                  <a:pt x="337666" y="2967233"/>
                </a:cubicBezTo>
                <a:cubicBezTo>
                  <a:pt x="386000" y="3125389"/>
                  <a:pt x="267279" y="3306526"/>
                  <a:pt x="337666" y="3554899"/>
                </a:cubicBezTo>
                <a:cubicBezTo>
                  <a:pt x="408053" y="3803272"/>
                  <a:pt x="326000" y="4030590"/>
                  <a:pt x="337666" y="4170549"/>
                </a:cubicBezTo>
                <a:cubicBezTo>
                  <a:pt x="349332" y="4310508"/>
                  <a:pt x="292169" y="4579510"/>
                  <a:pt x="337666" y="4702247"/>
                </a:cubicBezTo>
                <a:cubicBezTo>
                  <a:pt x="383163" y="4824984"/>
                  <a:pt x="283876" y="4970980"/>
                  <a:pt x="337666" y="5233944"/>
                </a:cubicBezTo>
                <a:cubicBezTo>
                  <a:pt x="391456" y="5496908"/>
                  <a:pt x="284568" y="5644708"/>
                  <a:pt x="337666" y="5765642"/>
                </a:cubicBezTo>
                <a:cubicBezTo>
                  <a:pt x="374998" y="5818388"/>
                  <a:pt x="182587" y="5794589"/>
                  <a:pt x="0" y="5821917"/>
                </a:cubicBezTo>
              </a:path>
              <a:path w="675331" h="5821917" fill="none" stroke="0" extrusionOk="0">
                <a:moveTo>
                  <a:pt x="0" y="0"/>
                </a:moveTo>
                <a:cubicBezTo>
                  <a:pt x="179713" y="-3911"/>
                  <a:pt x="340343" y="24593"/>
                  <a:pt x="337666" y="56275"/>
                </a:cubicBezTo>
                <a:cubicBezTo>
                  <a:pt x="366223" y="316102"/>
                  <a:pt x="287279" y="465842"/>
                  <a:pt x="337666" y="615957"/>
                </a:cubicBezTo>
                <a:cubicBezTo>
                  <a:pt x="388053" y="766072"/>
                  <a:pt x="286948" y="871823"/>
                  <a:pt x="337666" y="1119670"/>
                </a:cubicBezTo>
                <a:cubicBezTo>
                  <a:pt x="388384" y="1367517"/>
                  <a:pt x="271539" y="1468302"/>
                  <a:pt x="337666" y="1707336"/>
                </a:cubicBezTo>
                <a:cubicBezTo>
                  <a:pt x="403793" y="1946370"/>
                  <a:pt x="295296" y="2138526"/>
                  <a:pt x="337666" y="2322985"/>
                </a:cubicBezTo>
                <a:cubicBezTo>
                  <a:pt x="380036" y="2507444"/>
                  <a:pt x="284919" y="2724994"/>
                  <a:pt x="337666" y="2854683"/>
                </a:cubicBezTo>
                <a:cubicBezTo>
                  <a:pt x="318866" y="2897202"/>
                  <a:pt x="490792" y="2903515"/>
                  <a:pt x="675332" y="2910958"/>
                </a:cubicBezTo>
                <a:cubicBezTo>
                  <a:pt x="487045" y="2904970"/>
                  <a:pt x="338349" y="2932466"/>
                  <a:pt x="337666" y="2967233"/>
                </a:cubicBezTo>
                <a:cubicBezTo>
                  <a:pt x="345190" y="3089747"/>
                  <a:pt x="320174" y="3339718"/>
                  <a:pt x="337666" y="3470947"/>
                </a:cubicBezTo>
                <a:cubicBezTo>
                  <a:pt x="355158" y="3602176"/>
                  <a:pt x="280239" y="3913306"/>
                  <a:pt x="337666" y="4058613"/>
                </a:cubicBezTo>
                <a:cubicBezTo>
                  <a:pt x="395093" y="4203920"/>
                  <a:pt x="330767" y="4441239"/>
                  <a:pt x="337666" y="4562326"/>
                </a:cubicBezTo>
                <a:cubicBezTo>
                  <a:pt x="344565" y="4683413"/>
                  <a:pt x="336047" y="4948356"/>
                  <a:pt x="337666" y="5066040"/>
                </a:cubicBezTo>
                <a:cubicBezTo>
                  <a:pt x="339285" y="5183724"/>
                  <a:pt x="290937" y="5416389"/>
                  <a:pt x="337666" y="5765642"/>
                </a:cubicBezTo>
                <a:cubicBezTo>
                  <a:pt x="332366" y="5831317"/>
                  <a:pt x="174351" y="5850259"/>
                  <a:pt x="0" y="5821917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90412038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2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832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544037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526681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목적부합성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600B8-2F0D-4158-BD9B-18AB8913AB65}"/>
              </a:ext>
            </a:extLst>
          </p:cNvPr>
          <p:cNvSpPr txBox="1"/>
          <p:nvPr/>
        </p:nvSpPr>
        <p:spPr>
          <a:xfrm>
            <a:off x="8789717" y="8917876"/>
            <a:ext cx="1291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 </a:t>
            </a:r>
            <a:r>
              <a:rPr lang="ko-KR" altLang="en-US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 </a:t>
            </a:r>
            <a:r>
              <a:rPr lang="en-US" altLang="ko-KR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재난지원금 사용금액</a:t>
            </a:r>
            <a:r>
              <a:rPr lang="en-US" altLang="ko-KR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총사용금액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57139F4-131F-4E4D-A320-6E957829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44" y="1482946"/>
            <a:ext cx="10760835" cy="73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89185A2A-2BB9-4F10-9E70-EF57F7370E7D}"/>
              </a:ext>
            </a:extLst>
          </p:cNvPr>
          <p:cNvSpPr txBox="1"/>
          <p:nvPr/>
        </p:nvSpPr>
        <p:spPr>
          <a:xfrm>
            <a:off x="1624660" y="651949"/>
            <a:ext cx="376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영세업체</a:t>
            </a:r>
          </a:p>
        </p:txBody>
      </p:sp>
      <p:sp>
        <p:nvSpPr>
          <p:cNvPr id="4" name="액자 4">
            <a:extLst>
              <a:ext uri="{FF2B5EF4-FFF2-40B4-BE49-F238E27FC236}">
                <a16:creationId xmlns:a16="http://schemas.microsoft.com/office/drawing/2014/main" id="{C0FD0081-E92E-9242-A187-35DCE5730064}"/>
              </a:ext>
            </a:extLst>
          </p:cNvPr>
          <p:cNvSpPr/>
          <p:nvPr/>
        </p:nvSpPr>
        <p:spPr>
          <a:xfrm>
            <a:off x="4898515" y="2313943"/>
            <a:ext cx="1982732" cy="6603933"/>
          </a:xfrm>
          <a:prstGeom prst="frame">
            <a:avLst>
              <a:gd name="adj1" fmla="val 7693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0C28B12C-A670-4EC8-BFFB-1446C7C5F2FE}"/>
              </a:ext>
            </a:extLst>
          </p:cNvPr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B3568CCE-EBC9-4B13-AB29-DA8E7914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264728"/>
            <a:ext cx="660052" cy="2712912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4" name="그룹 6">
            <a:extLst>
              <a:ext uri="{FF2B5EF4-FFF2-40B4-BE49-F238E27FC236}">
                <a16:creationId xmlns:a16="http://schemas.microsoft.com/office/drawing/2014/main" id="{C1FE769D-421F-4B47-A2B5-D2E1324B5C04}"/>
              </a:ext>
            </a:extLst>
          </p:cNvPr>
          <p:cNvGrpSpPr/>
          <p:nvPr/>
        </p:nvGrpSpPr>
        <p:grpSpPr>
          <a:xfrm>
            <a:off x="3288280" y="3479742"/>
            <a:ext cx="2248409" cy="2734351"/>
            <a:chOff x="3288280" y="3479742"/>
            <a:chExt cx="2248409" cy="27343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88280" y="5634609"/>
              <a:ext cx="2248409" cy="251718"/>
              <a:chOff x="4187440" y="5634609"/>
              <a:chExt cx="2248409" cy="2517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87440" y="5634609"/>
                <a:ext cx="2248409" cy="2517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44172" y="3479742"/>
              <a:ext cx="1749984" cy="2734351"/>
              <a:chOff x="3471416" y="3524462"/>
              <a:chExt cx="1749984" cy="27343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7380000">
                <a:off x="2979232" y="4016646"/>
                <a:ext cx="2734351" cy="1749984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2973460" y="4099226"/>
            <a:ext cx="2654336" cy="18563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>
                <a:ln w="63500">
                  <a:solidFill>
                    <a:schemeClr val="dk1"/>
                  </a:solidFill>
                </a:ln>
                <a:solidFill>
                  <a:srgbClr val="00B0F0"/>
                </a:solidFill>
                <a:latin typeface="여기어때 잘난체 OTF" pitchFamily="34" charset="0"/>
                <a:cs typeface="여기어때 잘난체 OTF" pitchFamily="34" charset="0"/>
              </a:rPr>
              <a:t>03</a:t>
            </a:r>
            <a:endParaRPr lang="en-US">
              <a:ln w="63500">
                <a:solidFill>
                  <a:schemeClr val="dk1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42310" y="3496552"/>
            <a:ext cx="12827915" cy="38615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>
                <a:ea typeface="여기어때 잘난체 OTF"/>
              </a:rPr>
              <a:t>제주와 국내 타권역 간 </a:t>
            </a:r>
            <a:endParaRPr lang="en-US" altLang="ko-KR" sz="7200" b="1">
              <a:ea typeface="여기어때 잘난체 OTF" panose="020B0600000101010101" pitchFamily="34" charset="-127"/>
            </a:endParaRPr>
          </a:p>
          <a:p>
            <a:pPr algn="just"/>
            <a:r>
              <a:rPr lang="ko-KR" altLang="en-US" sz="7200" b="1">
                <a:ea typeface="여기어때 잘난체 OTF"/>
              </a:rPr>
              <a:t>재난지원금 사용양상 비교</a:t>
            </a:r>
            <a:endParaRPr lang="en-US" sz="7200" b="1">
              <a:ea typeface="여기어때 잘난체 OTF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32375" y="5894190"/>
            <a:ext cx="868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440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지급율</a:t>
            </a:r>
            <a:r>
              <a:rPr lang="en-US" altLang="ko-KR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#</a:t>
            </a:r>
            <a:r>
              <a:rPr lang="ko-KR" altLang="en-US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업종</a:t>
            </a:r>
            <a:r>
              <a:rPr lang="en-US" altLang="ko-KR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#</a:t>
            </a:r>
            <a:r>
              <a:rPr lang="ko-KR" altLang="en-US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규모</a:t>
            </a:r>
            <a:r>
              <a:rPr lang="en-US" altLang="ko-KR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#</a:t>
            </a:r>
            <a:r>
              <a:rPr lang="ko-KR" altLang="en-US" sz="440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물가</a:t>
            </a:r>
          </a:p>
        </p:txBody>
      </p:sp>
      <p:sp>
        <p:nvSpPr>
          <p:cNvPr id="20" name="Object 11"/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7CB2FA1D-83FA-46E8-BD8C-58D15E86339B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968F315F-F098-4AA2-B0FC-4782390B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6247C8BC-197B-477B-AB45-9B7BB8C6DD1D}"/>
              </a:ext>
            </a:extLst>
          </p:cNvPr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48" name="Object 2">
              <a:extLst>
                <a:ext uri="{FF2B5EF4-FFF2-40B4-BE49-F238E27FC236}">
                  <a16:creationId xmlns:a16="http://schemas.microsoft.com/office/drawing/2014/main" id="{CE369B27-E8B8-408D-B326-1DE79B70F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82586" cy="3085300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-261041"/>
            <a:ext cx="9794614" cy="2152340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368746" y="249289"/>
            <a:ext cx="12020427" cy="1333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>
                <a:latin typeface="Jalnan OTF" panose="020B0600000101010101" pitchFamily="34" charset="-127"/>
                <a:ea typeface="Jalnan OTF" panose="020B0600000101010101" pitchFamily="34" charset="-127"/>
              </a:rPr>
              <a:t>재난 지원금</a:t>
            </a:r>
            <a:r>
              <a:rPr lang="en-US" altLang="ko-KR" sz="4000">
                <a:latin typeface="Jalnan OTF" panose="020B0600000101010101" pitchFamily="34" charset="-127"/>
                <a:ea typeface="Jalnan OTF" panose="020B0600000101010101" pitchFamily="34" charset="-127"/>
              </a:rPr>
              <a:t>, </a:t>
            </a:r>
            <a:r>
              <a:rPr lang="ko-KR" altLang="en-US" sz="4000">
                <a:latin typeface="Jalnan OTF" panose="020B0600000101010101" pitchFamily="34" charset="-127"/>
                <a:ea typeface="Jalnan OTF" panose="020B0600000101010101" pitchFamily="34" charset="-127"/>
              </a:rPr>
              <a:t>얼마나 </a:t>
            </a:r>
            <a:r>
              <a:rPr lang="ko-KR" altLang="en-US" sz="4000" err="1">
                <a:latin typeface="Jalnan OTF" panose="020B0600000101010101" pitchFamily="34" charset="-127"/>
                <a:ea typeface="Jalnan OTF" panose="020B0600000101010101" pitchFamily="34" charset="-127"/>
              </a:rPr>
              <a:t>지급되었나</a:t>
            </a:r>
            <a:r>
              <a:rPr lang="ko-KR" altLang="en-US" sz="400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altLang="ko-KR" sz="4000">
                <a:latin typeface="Jalnan OTF" panose="020B0600000101010101" pitchFamily="34" charset="-127"/>
                <a:ea typeface="Jalnan OTF" panose="020B0600000101010101" pitchFamily="34" charset="-127"/>
              </a:rPr>
              <a:t>- </a:t>
            </a:r>
            <a:r>
              <a:rPr lang="ko-KR" altLang="en-US" sz="4000">
                <a:latin typeface="Jalnan OTF" panose="020B0600000101010101" pitchFamily="34" charset="-127"/>
                <a:ea typeface="Jalnan OTF" panose="020B0600000101010101" pitchFamily="34" charset="-127"/>
              </a:rPr>
              <a:t>지역별</a:t>
            </a:r>
            <a:r>
              <a:rPr lang="en-US" altLang="ko-KR" sz="4000">
                <a:latin typeface="Jalnan OTF" panose="020B0600000101010101" pitchFamily="34" charset="-127"/>
                <a:ea typeface="Jalnan OTF" panose="020B0600000101010101" pitchFamily="34" charset="-127"/>
              </a:rPr>
              <a:t>  </a:t>
            </a:r>
            <a:endParaRPr lang="en-US" sz="4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2789514" y="11931306"/>
            <a:ext cx="3463852" cy="2904516"/>
            <a:chOff x="2398730" y="6183451"/>
            <a:chExt cx="3463852" cy="29045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8730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657413" y="11851330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소타이틀1</a:t>
            </a:r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1934019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6400070" y="11029955"/>
            <a:ext cx="4893076" cy="670234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1384428" y="12785555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2" name="Object 42"/>
          <p:cNvSpPr txBox="1"/>
          <p:nvPr/>
        </p:nvSpPr>
        <p:spPr>
          <a:xfrm>
            <a:off x="10487951" y="1123533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14315192" y="11606736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50" name="Object 50"/>
          <p:cNvSpPr txBox="1"/>
          <p:nvPr/>
        </p:nvSpPr>
        <p:spPr>
          <a:xfrm>
            <a:off x="14582524" y="11387606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2638A3-BEDB-544C-AF25-025BB3F84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01" y="2794410"/>
            <a:ext cx="11480702" cy="6011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F644D6-1F2C-3A45-915F-C5D0E308F8E2}"/>
              </a:ext>
            </a:extLst>
          </p:cNvPr>
          <p:cNvSpPr txBox="1"/>
          <p:nvPr/>
        </p:nvSpPr>
        <p:spPr>
          <a:xfrm>
            <a:off x="2792686" y="1897151"/>
            <a:ext cx="1020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>
                <a:latin typeface="여기어때 잘난체 OTF" panose="020B0600000101010101" pitchFamily="34" charset="-127"/>
              </a:rPr>
              <a:t>&lt;</a:t>
            </a:r>
            <a:r>
              <a:rPr kumimoji="1" lang="ko-KR" altLang="en-US" sz="36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국내 지역별</a:t>
            </a:r>
            <a:r>
              <a:rPr kumimoji="1" lang="ko-KR" altLang="en-US" sz="3600" b="1">
                <a:latin typeface="여기어때 잘난체 OTF" panose="020B0600000101010101" pitchFamily="34" charset="-127"/>
              </a:rPr>
              <a:t> 가구수대비 재난지원금 지급 추이</a:t>
            </a:r>
            <a:r>
              <a:rPr kumimoji="1" lang="en-US" altLang="ko-KR" sz="3600" b="1">
                <a:latin typeface="여기어때 잘난체 OTF" panose="020B0600000101010101" pitchFamily="34" charset="-127"/>
              </a:rPr>
              <a:t>&gt;</a:t>
            </a:r>
            <a:endParaRPr kumimoji="1" lang="x-none" altLang="en-US" sz="3600" b="1">
              <a:latin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B4888-E255-4E45-8FB4-87129F2F7BAD}"/>
              </a:ext>
            </a:extLst>
          </p:cNvPr>
          <p:cNvSpPr txBox="1"/>
          <p:nvPr/>
        </p:nvSpPr>
        <p:spPr>
          <a:xfrm>
            <a:off x="2772312" y="8905327"/>
            <a:ext cx="10474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재난지원금을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받은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가구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</a:t>
            </a:r>
            <a:r>
              <a:rPr kumimoji="1" lang="en-US" altLang="x-none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시도별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가구</a:t>
            </a:r>
            <a:r>
              <a:rPr kumimoji="1" lang="en-US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x-none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9DB94AF3-2625-D747-8F52-58D05D7EF478}"/>
              </a:ext>
            </a:extLst>
          </p:cNvPr>
          <p:cNvSpPr/>
          <p:nvPr/>
        </p:nvSpPr>
        <p:spPr>
          <a:xfrm>
            <a:off x="3357796" y="2654069"/>
            <a:ext cx="718903" cy="5971764"/>
          </a:xfrm>
          <a:prstGeom prst="frame">
            <a:avLst/>
          </a:prstGeom>
          <a:solidFill>
            <a:srgbClr val="BA34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</a:endParaRPr>
          </a:p>
        </p:txBody>
      </p:sp>
      <p:sp>
        <p:nvSpPr>
          <p:cNvPr id="21" name="수행의 시작/종료 20">
            <a:extLst>
              <a:ext uri="{FF2B5EF4-FFF2-40B4-BE49-F238E27FC236}">
                <a16:creationId xmlns:a16="http://schemas.microsoft.com/office/drawing/2014/main" id="{6D74C8C0-7E5E-CC4C-99C0-C58FA024074C}"/>
              </a:ext>
            </a:extLst>
          </p:cNvPr>
          <p:cNvSpPr/>
          <p:nvPr/>
        </p:nvSpPr>
        <p:spPr>
          <a:xfrm>
            <a:off x="13722523" y="4182388"/>
            <a:ext cx="2993469" cy="90749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4F984C1A-AE05-A842-8B84-A37B0FF7724E}"/>
              </a:ext>
            </a:extLst>
          </p:cNvPr>
          <p:cNvSpPr txBox="1"/>
          <p:nvPr/>
        </p:nvSpPr>
        <p:spPr>
          <a:xfrm>
            <a:off x="14315192" y="4317164"/>
            <a:ext cx="180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30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큰</a:t>
            </a:r>
            <a:r>
              <a:rPr kumimoji="1" lang="ko-KR" altLang="en-US" sz="30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차이</a:t>
            </a:r>
            <a:r>
              <a:rPr kumimoji="1" lang="en-US" altLang="ko-KR" sz="300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</a:t>
            </a:r>
            <a:endParaRPr kumimoji="1" lang="x-none" altLang="en-US" sz="300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kumimoji="1" lang="x-none" altLang="en-US" sz="300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7FF06A44-97ED-524B-B9B7-C55485ABC7F4}"/>
              </a:ext>
            </a:extLst>
          </p:cNvPr>
          <p:cNvSpPr txBox="1"/>
          <p:nvPr/>
        </p:nvSpPr>
        <p:spPr>
          <a:xfrm>
            <a:off x="13788750" y="5269805"/>
            <a:ext cx="314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전국과 제주를 비교해도 무방</a:t>
            </a:r>
            <a:r>
              <a:rPr kumimoji="1"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endParaRPr kumimoji="1" lang="en-US" altLang="x-none" sz="4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C09F38F0-C062-A848-8DA3-CA0C8F845956}"/>
              </a:ext>
            </a:extLst>
          </p:cNvPr>
          <p:cNvSpPr txBox="1"/>
          <p:nvPr/>
        </p:nvSpPr>
        <p:spPr>
          <a:xfrm>
            <a:off x="13594913" y="2787248"/>
            <a:ext cx="3748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전국평균</a:t>
            </a:r>
            <a:r>
              <a:rPr kumimoji="1" lang="en-US" altLang="ko-KR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=90.1% </a:t>
            </a:r>
            <a:r>
              <a:rPr kumimoji="1" lang="ko-KR" altLang="en-US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제주도</a:t>
            </a:r>
            <a:r>
              <a:rPr kumimoji="1" lang="en-US" altLang="ko-KR" sz="3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=94.6%</a:t>
            </a:r>
            <a:endParaRPr kumimoji="1" lang="x-none" altLang="en-US" sz="3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80994" y="2696500"/>
            <a:ext cx="376419" cy="581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37491" y="2874253"/>
            <a:ext cx="119894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E39A40D9-92E0-4FB2-B869-02F5C9487EBA}"/>
              </a:ext>
            </a:extLst>
          </p:cNvPr>
          <p:cNvGrpSpPr/>
          <p:nvPr/>
        </p:nvGrpSpPr>
        <p:grpSpPr>
          <a:xfrm>
            <a:off x="-6460273" y="394863"/>
            <a:ext cx="7996885" cy="9493308"/>
            <a:chOff x="-6465213" y="423317"/>
            <a:chExt cx="7996885" cy="9493308"/>
          </a:xfrm>
        </p:grpSpPr>
        <p:pic>
          <p:nvPicPr>
            <p:cNvPr id="52" name="Object 13">
              <a:extLst>
                <a:ext uri="{FF2B5EF4-FFF2-40B4-BE49-F238E27FC236}">
                  <a16:creationId xmlns:a16="http://schemas.microsoft.com/office/drawing/2014/main" id="{768A3CF0-F5F8-4D1A-9F06-0BA383339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53" name="Object 11">
            <a:extLst>
              <a:ext uri="{FF2B5EF4-FFF2-40B4-BE49-F238E27FC236}">
                <a16:creationId xmlns:a16="http://schemas.microsoft.com/office/drawing/2014/main" id="{0ADBC8E7-23D1-4BA3-AAE3-A8A7D87BF33A}"/>
              </a:ext>
            </a:extLst>
          </p:cNvPr>
          <p:cNvSpPr txBox="1"/>
          <p:nvPr/>
        </p:nvSpPr>
        <p:spPr>
          <a:xfrm rot="5400000">
            <a:off x="16275496" y="219948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E1A65EA-9DBD-448D-9B47-DAB758D75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75"/>
          <a:stretch/>
        </p:blipFill>
        <p:spPr>
          <a:xfrm>
            <a:off x="10315123" y="3761601"/>
            <a:ext cx="6648450" cy="4521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16200000">
            <a:off x="17117766" y="2053617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194135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66707" y="31790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b="1" kern="0" spc="-200">
                <a:latin typeface="G마켓 산스 TTF Medium"/>
                <a:ea typeface="여기어때 잘난체 OTF"/>
                <a:cs typeface="+mn-lt"/>
              </a:rPr>
              <a:t>전국 VS 제주도 - 규모별</a:t>
            </a:r>
            <a:endParaRPr lang="ko-KR" altLang="en-US" sz="5000" b="1" kern="0" spc="-200">
              <a:ea typeface="여기어때 잘난체 OTF"/>
              <a:cs typeface="Calibri"/>
            </a:endParaRPr>
          </a:p>
          <a:p>
            <a:pPr algn="just"/>
            <a:endParaRPr lang="en-US" sz="5000"/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20229541" y="6038269"/>
            <a:ext cx="2841586" cy="836795"/>
            <a:chOff x="2935978" y="7764325"/>
            <a:chExt cx="2841586" cy="8367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EC2709E-0461-2647-8EB2-5C4614830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57" y="2944262"/>
            <a:ext cx="5244061" cy="4892012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FA8565C-6440-6441-A630-8124DA99E2A0}"/>
              </a:ext>
            </a:extLst>
          </p:cNvPr>
          <p:cNvCxnSpPr/>
          <p:nvPr/>
        </p:nvCxnSpPr>
        <p:spPr>
          <a:xfrm>
            <a:off x="9307107" y="3230012"/>
            <a:ext cx="0" cy="57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20BD7-B5E2-6542-B671-0D4F611F953D}"/>
              </a:ext>
            </a:extLst>
          </p:cNvPr>
          <p:cNvSpPr txBox="1"/>
          <p:nvPr/>
        </p:nvSpPr>
        <p:spPr>
          <a:xfrm rot="19765889">
            <a:off x="11763571" y="4769437"/>
            <a:ext cx="166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>
                <a:solidFill>
                  <a:srgbClr val="FFC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23.8%</a:t>
            </a:r>
            <a:endParaRPr kumimoji="1" lang="x-none" altLang="en-US" sz="2800" b="1">
              <a:solidFill>
                <a:srgbClr val="FFC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BA92B0-C5AC-4A44-B2E0-6B7C49F1FAB5}"/>
              </a:ext>
            </a:extLst>
          </p:cNvPr>
          <p:cNvSpPr txBox="1"/>
          <p:nvPr/>
        </p:nvSpPr>
        <p:spPr>
          <a:xfrm rot="3266807">
            <a:off x="14103795" y="5413859"/>
            <a:ext cx="154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>
                <a:solidFill>
                  <a:srgbClr val="FFF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35.8%</a:t>
            </a:r>
            <a:endParaRPr kumimoji="1" lang="x-none" altLang="en-US" sz="2800" b="1">
              <a:solidFill>
                <a:srgbClr val="FFFF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0959F-1064-0D4F-87F6-6ABC0C09FC28}"/>
              </a:ext>
            </a:extLst>
          </p:cNvPr>
          <p:cNvSpPr txBox="1"/>
          <p:nvPr/>
        </p:nvSpPr>
        <p:spPr>
          <a:xfrm>
            <a:off x="12297999" y="6981391"/>
            <a:ext cx="188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>
                <a:solidFill>
                  <a:srgbClr val="FFF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40.3%</a:t>
            </a:r>
            <a:endParaRPr kumimoji="1" lang="x-none" altLang="en-US" sz="2800" b="1">
              <a:solidFill>
                <a:srgbClr val="FFFF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3F52C1-089E-0844-8832-6B22338C1FE1}"/>
              </a:ext>
            </a:extLst>
          </p:cNvPr>
          <p:cNvSpPr txBox="1"/>
          <p:nvPr/>
        </p:nvSpPr>
        <p:spPr>
          <a:xfrm>
            <a:off x="4670842" y="8368232"/>
            <a:ext cx="1926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&lt;</a:t>
            </a:r>
            <a:r>
              <a:rPr lang="ko-KR" altLang="en-US" sz="4000" b="1" kern="0" spc="-200">
                <a:solidFill>
                  <a:schemeClr val="accent6">
                    <a:lumMod val="75000"/>
                  </a:schemeClr>
                </a:solidFill>
                <a:latin typeface="G마켓 산스 TTF Medium"/>
                <a:ea typeface="여기어때 잘난체 OTF"/>
                <a:cs typeface="+mn-lt"/>
              </a:rPr>
              <a:t>전국</a:t>
            </a:r>
            <a:r>
              <a:rPr kumimoji="1" lang="en-US" altLang="ko-KR" sz="40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&gt;</a:t>
            </a:r>
            <a:endParaRPr kumimoji="1" lang="x-none" altLang="en-US" sz="40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E861C9-4ADD-0149-9949-F7F998BE69F4}"/>
              </a:ext>
            </a:extLst>
          </p:cNvPr>
          <p:cNvSpPr txBox="1"/>
          <p:nvPr/>
        </p:nvSpPr>
        <p:spPr>
          <a:xfrm>
            <a:off x="12640386" y="8291284"/>
            <a:ext cx="2971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&lt;</a:t>
            </a:r>
            <a:r>
              <a:rPr kumimoji="1" lang="x-none" altLang="en-US" sz="40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제주도</a:t>
            </a:r>
            <a:r>
              <a:rPr kumimoji="1" lang="en-US" altLang="en-US" sz="40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</a:rPr>
              <a:t>&gt;</a:t>
            </a:r>
            <a:endParaRPr kumimoji="1" lang="x-none" altLang="en-US" sz="4000" b="1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12703" y="3071052"/>
            <a:ext cx="4929540" cy="1136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F58138-95BA-324B-BD81-E04A2AC52904}"/>
              </a:ext>
            </a:extLst>
          </p:cNvPr>
          <p:cNvSpPr/>
          <p:nvPr/>
        </p:nvSpPr>
        <p:spPr>
          <a:xfrm>
            <a:off x="7084482" y="2715421"/>
            <a:ext cx="1824072" cy="41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9899D5-1CB8-2744-A407-01CF1E8D8CF0}"/>
              </a:ext>
            </a:extLst>
          </p:cNvPr>
          <p:cNvSpPr txBox="1"/>
          <p:nvPr/>
        </p:nvSpPr>
        <p:spPr>
          <a:xfrm>
            <a:off x="1360648" y="2237947"/>
            <a:ext cx="1586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</a:t>
            </a:r>
            <a:r>
              <a:rPr kumimoji="1" lang="ko-KR" altLang="en-US" sz="4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규모별</a:t>
            </a:r>
            <a:r>
              <a:rPr kumimoji="1" lang="ko-KR" altLang="en-US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 사용 비중</a:t>
            </a:r>
            <a:r>
              <a:rPr kumimoji="1" lang="en-US" altLang="ko-KR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(2020.5~6)&gt;</a:t>
            </a:r>
            <a:endParaRPr kumimoji="1" lang="x-none" altLang="en-US" sz="4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설명선 3 1"/>
          <p:cNvSpPr/>
          <p:nvPr/>
        </p:nvSpPr>
        <p:spPr>
          <a:xfrm>
            <a:off x="2536655" y="3745282"/>
            <a:ext cx="1377445" cy="92395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76878"/>
              <a:gd name="adj8" fmla="val 71881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영세</a:t>
            </a:r>
          </a:p>
        </p:txBody>
      </p:sp>
      <p:sp>
        <p:nvSpPr>
          <p:cNvPr id="41" name="설명선 3 40"/>
          <p:cNvSpPr/>
          <p:nvPr/>
        </p:nvSpPr>
        <p:spPr>
          <a:xfrm>
            <a:off x="10298047" y="3910488"/>
            <a:ext cx="1377445" cy="92395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76878"/>
              <a:gd name="adj8" fmla="val 71881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영세</a:t>
            </a:r>
          </a:p>
        </p:txBody>
      </p:sp>
      <p:sp>
        <p:nvSpPr>
          <p:cNvPr id="46" name="설명선 3 45"/>
          <p:cNvSpPr/>
          <p:nvPr/>
        </p:nvSpPr>
        <p:spPr>
          <a:xfrm>
            <a:off x="7641594" y="3910488"/>
            <a:ext cx="1377445" cy="92395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15024"/>
              <a:gd name="adj8" fmla="val -40142"/>
            </a:avLst>
          </a:prstGeom>
          <a:solidFill>
            <a:srgbClr val="BA3410"/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중소</a:t>
            </a:r>
          </a:p>
        </p:txBody>
      </p:sp>
      <p:sp>
        <p:nvSpPr>
          <p:cNvPr id="47" name="설명선 3 46"/>
          <p:cNvSpPr/>
          <p:nvPr/>
        </p:nvSpPr>
        <p:spPr>
          <a:xfrm>
            <a:off x="15619405" y="3983864"/>
            <a:ext cx="1377445" cy="92395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43889"/>
              <a:gd name="adj8" fmla="val -24929"/>
            </a:avLst>
          </a:prstGeom>
          <a:solidFill>
            <a:srgbClr val="BA3410"/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중소</a:t>
            </a:r>
          </a:p>
        </p:txBody>
      </p:sp>
      <p:sp>
        <p:nvSpPr>
          <p:cNvPr id="48" name="설명선 3 47"/>
          <p:cNvSpPr/>
          <p:nvPr/>
        </p:nvSpPr>
        <p:spPr>
          <a:xfrm>
            <a:off x="9726353" y="7596953"/>
            <a:ext cx="2340021" cy="923958"/>
          </a:xfrm>
          <a:prstGeom prst="borderCallout3">
            <a:avLst>
              <a:gd name="adj1" fmla="val 33182"/>
              <a:gd name="adj2" fmla="val 88544"/>
              <a:gd name="adj3" fmla="val 24935"/>
              <a:gd name="adj4" fmla="val 103819"/>
              <a:gd name="adj5" fmla="val 19590"/>
              <a:gd name="adj6" fmla="val 116030"/>
              <a:gd name="adj7" fmla="val 13997"/>
              <a:gd name="adj8" fmla="val 153406"/>
            </a:avLst>
          </a:prstGeom>
          <a:solidFill>
            <a:schemeClr val="accent1">
              <a:lumMod val="50000"/>
            </a:schemeClr>
          </a:solidFill>
          <a:ln w="28575">
            <a:solidFill>
              <a:schemeClr val="tx2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3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설명선 3 48"/>
          <p:cNvSpPr/>
          <p:nvPr/>
        </p:nvSpPr>
        <p:spPr>
          <a:xfrm>
            <a:off x="2301595" y="7473357"/>
            <a:ext cx="2340021" cy="923958"/>
          </a:xfrm>
          <a:prstGeom prst="borderCallout3">
            <a:avLst>
              <a:gd name="adj1" fmla="val 33182"/>
              <a:gd name="adj2" fmla="val 88544"/>
              <a:gd name="adj3" fmla="val 24935"/>
              <a:gd name="adj4" fmla="val 103819"/>
              <a:gd name="adj5" fmla="val 5157"/>
              <a:gd name="adj6" fmla="val 108703"/>
              <a:gd name="adj7" fmla="val 1627"/>
              <a:gd name="adj8" fmla="val 137124"/>
            </a:avLst>
          </a:prstGeom>
          <a:solidFill>
            <a:schemeClr val="accent1">
              <a:lumMod val="50000"/>
            </a:schemeClr>
          </a:solidFill>
          <a:ln w="28575">
            <a:solidFill>
              <a:schemeClr val="tx2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</a:t>
            </a:r>
            <a:r>
              <a:rPr lang="en-US" altLang="ko-KR" sz="36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3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1" name="그룹 1002"/>
          <p:cNvGrpSpPr/>
          <p:nvPr/>
        </p:nvGrpSpPr>
        <p:grpSpPr>
          <a:xfrm>
            <a:off x="17343191" y="1097088"/>
            <a:ext cx="768514" cy="2880552"/>
            <a:chOff x="17343191" y="1097088"/>
            <a:chExt cx="608648" cy="2114243"/>
          </a:xfrm>
        </p:grpSpPr>
        <p:pic>
          <p:nvPicPr>
            <p:cNvPr id="52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3" name="Object 11"/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78215-D1CC-4522-8340-7FFCA05C2A59}"/>
              </a:ext>
            </a:extLst>
          </p:cNvPr>
          <p:cNvSpPr txBox="1"/>
          <p:nvPr/>
        </p:nvSpPr>
        <p:spPr>
          <a:xfrm>
            <a:off x="7617605" y="3036020"/>
            <a:ext cx="119628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9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1">
            <a:extLst>
              <a:ext uri="{FF2B5EF4-FFF2-40B4-BE49-F238E27FC236}">
                <a16:creationId xmlns:a16="http://schemas.microsoft.com/office/drawing/2014/main" id="{E11E67D2-1712-485F-B30D-89BD13FF5613}"/>
              </a:ext>
            </a:extLst>
          </p:cNvPr>
          <p:cNvGrpSpPr/>
          <p:nvPr/>
        </p:nvGrpSpPr>
        <p:grpSpPr>
          <a:xfrm>
            <a:off x="716067" y="433153"/>
            <a:ext cx="17071921" cy="9493308"/>
            <a:chOff x="591357" y="426601"/>
            <a:chExt cx="17071921" cy="9493308"/>
          </a:xfrm>
        </p:grpSpPr>
        <p:pic>
          <p:nvPicPr>
            <p:cNvPr id="46" name="Object 2">
              <a:extLst>
                <a:ext uri="{FF2B5EF4-FFF2-40B4-BE49-F238E27FC236}">
                  <a16:creationId xmlns:a16="http://schemas.microsoft.com/office/drawing/2014/main" id="{FC84F1C7-E3C4-4E1F-B264-1812A689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53" name="그룹 1002">
            <a:extLst>
              <a:ext uri="{FF2B5EF4-FFF2-40B4-BE49-F238E27FC236}">
                <a16:creationId xmlns:a16="http://schemas.microsoft.com/office/drawing/2014/main" id="{69A33CBD-C058-49DB-9534-150C80E6971C}"/>
              </a:ext>
            </a:extLst>
          </p:cNvPr>
          <p:cNvGrpSpPr/>
          <p:nvPr/>
        </p:nvGrpSpPr>
        <p:grpSpPr>
          <a:xfrm>
            <a:off x="17300112" y="1141956"/>
            <a:ext cx="768514" cy="2880552"/>
            <a:chOff x="17343191" y="1097088"/>
            <a:chExt cx="608648" cy="2114243"/>
          </a:xfrm>
        </p:grpSpPr>
        <p:pic>
          <p:nvPicPr>
            <p:cNvPr id="54" name="Object 5">
              <a:extLst>
                <a:ext uri="{FF2B5EF4-FFF2-40B4-BE49-F238E27FC236}">
                  <a16:creationId xmlns:a16="http://schemas.microsoft.com/office/drawing/2014/main" id="{8409FA8B-FD22-4A6B-B2EB-A481BCAB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5" name="Object 11">
            <a:extLst>
              <a:ext uri="{FF2B5EF4-FFF2-40B4-BE49-F238E27FC236}">
                <a16:creationId xmlns:a16="http://schemas.microsoft.com/office/drawing/2014/main" id="{3A0B6E87-98FA-4C9C-8BB7-CC8D339207D5}"/>
              </a:ext>
            </a:extLst>
          </p:cNvPr>
          <p:cNvSpPr txBox="1"/>
          <p:nvPr/>
        </p:nvSpPr>
        <p:spPr>
          <a:xfrm rot="5400000">
            <a:off x="16232417" y="2171782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036543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62171" y="360539"/>
            <a:ext cx="9657436" cy="114956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b="1" kern="0" spc="-200">
                <a:latin typeface="G마켓 산스 TTF Medium"/>
                <a:ea typeface="여기어때 잘난체 OTF"/>
                <a:cs typeface="+mn-lt"/>
              </a:rPr>
              <a:t>전국 VS 제주도 - 업종별</a:t>
            </a:r>
            <a:endParaRPr lang="ko-KR" altLang="en-US" sz="5000" b="1" kern="0" spc="-200">
              <a:latin typeface="Calibri"/>
              <a:ea typeface="여기어때 잘난체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13230570" y="1854889"/>
            <a:ext cx="3823605" cy="836795"/>
            <a:chOff x="2935978" y="7764325"/>
            <a:chExt cx="2841586" cy="8367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3245332" y="1907901"/>
            <a:ext cx="3717902" cy="72235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400" kern="0" spc="-100">
                <a:solidFill>
                  <a:schemeClr val="bg1"/>
                </a:solidFill>
                <a:latin typeface="여기어때 잘난체 OTF"/>
                <a:ea typeface="여기어때 잘난체 OTF"/>
              </a:rPr>
              <a:t>공통점</a:t>
            </a:r>
            <a:endParaRPr lang="en-US" sz="3400" kern="0" spc="-100">
              <a:solidFill>
                <a:schemeClr val="bg1"/>
              </a:solidFill>
              <a:latin typeface="여기어때 잘난체 OTF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FA8565C-6440-6441-A630-8124DA99E2A0}"/>
              </a:ext>
            </a:extLst>
          </p:cNvPr>
          <p:cNvCxnSpPr/>
          <p:nvPr/>
        </p:nvCxnSpPr>
        <p:spPr>
          <a:xfrm>
            <a:off x="7426636" y="10094723"/>
            <a:ext cx="0" cy="57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21">
            <a:extLst>
              <a:ext uri="{FF2B5EF4-FFF2-40B4-BE49-F238E27FC236}">
                <a16:creationId xmlns:a16="http://schemas.microsoft.com/office/drawing/2014/main" id="{B03BD581-294E-4F38-A464-441497AC8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792" y="5517780"/>
            <a:ext cx="10727788" cy="3949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0F15C-C46A-4AC2-B662-1F8FF712B038}"/>
              </a:ext>
            </a:extLst>
          </p:cNvPr>
          <p:cNvSpPr txBox="1"/>
          <p:nvPr/>
        </p:nvSpPr>
        <p:spPr>
          <a:xfrm>
            <a:off x="12705061" y="3436629"/>
            <a:ext cx="460443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4000" b="1" err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외식점</a:t>
            </a:r>
            <a:r>
              <a:rPr lang="en-US" altLang="ko-KR" sz="4000" b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, </a:t>
            </a:r>
            <a:r>
              <a:rPr lang="ko-KR" altLang="en-US" sz="4000" b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식료품점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에</a:t>
            </a:r>
            <a:r>
              <a:rPr lang="ko-KR" altLang="en-US" sz="4000" b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 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가장 높은 이용률</a:t>
            </a: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pPr marL="571500" indent="-571500">
              <a:buFontTx/>
              <a:buChar char="-"/>
            </a:pP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pPr marL="571500" indent="-571500">
              <a:buFontTx/>
              <a:buChar char="-"/>
            </a:pP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의료</a:t>
            </a:r>
            <a:r>
              <a:rPr lang="en-US" altLang="ko-KR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,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주유</a:t>
            </a:r>
            <a:r>
              <a:rPr lang="en-US" altLang="ko-KR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,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패션에 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높은 이용률</a:t>
            </a: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pPr marL="571500" indent="-571500">
              <a:buFontTx/>
              <a:buChar char="-"/>
            </a:pP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pPr marL="571500" indent="-571500">
              <a:buFontTx/>
              <a:buChar char="-"/>
            </a:pP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대체적으로 비슷한 양상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388530" y="6110827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22.61         22.02</a:t>
            </a:r>
          </a:p>
        </p:txBody>
      </p:sp>
      <p:sp>
        <p:nvSpPr>
          <p:cNvPr id="33" name="Object 36"/>
          <p:cNvSpPr txBox="1"/>
          <p:nvPr/>
        </p:nvSpPr>
        <p:spPr>
          <a:xfrm>
            <a:off x="4208956" y="7219046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14.01    </a:t>
            </a:r>
          </a:p>
        </p:txBody>
      </p:sp>
      <p:sp>
        <p:nvSpPr>
          <p:cNvPr id="35" name="Object 36"/>
          <p:cNvSpPr txBox="1"/>
          <p:nvPr/>
        </p:nvSpPr>
        <p:spPr>
          <a:xfrm>
            <a:off x="6099770" y="802262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8.29           7.79   </a:t>
            </a:r>
          </a:p>
        </p:txBody>
      </p:sp>
      <p:sp>
        <p:nvSpPr>
          <p:cNvPr id="41" name="Object 36"/>
          <p:cNvSpPr txBox="1"/>
          <p:nvPr/>
        </p:nvSpPr>
        <p:spPr>
          <a:xfrm>
            <a:off x="8548084" y="787151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4.64            4.64</a:t>
            </a:r>
          </a:p>
        </p:txBody>
      </p:sp>
      <p:sp>
        <p:nvSpPr>
          <p:cNvPr id="43" name="Object 36"/>
          <p:cNvSpPr txBox="1"/>
          <p:nvPr/>
        </p:nvSpPr>
        <p:spPr>
          <a:xfrm>
            <a:off x="11115097" y="8032860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97681" y="2309138"/>
            <a:ext cx="2165759" cy="2468903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684681" y="5704450"/>
            <a:ext cx="3691647" cy="3553687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230396" y="3338307"/>
            <a:ext cx="3823780" cy="1980454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861466" y="2309138"/>
            <a:ext cx="3032854" cy="248155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356860" y="6839342"/>
            <a:ext cx="3631373" cy="241879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3245332" y="5638845"/>
            <a:ext cx="4000947" cy="1706581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6781" y="1914718"/>
            <a:ext cx="10027071" cy="3442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CF3EF-F1E9-4991-BC1D-9FCCF0AD74BF}"/>
              </a:ext>
            </a:extLst>
          </p:cNvPr>
          <p:cNvSpPr txBox="1"/>
          <p:nvPr/>
        </p:nvSpPr>
        <p:spPr>
          <a:xfrm>
            <a:off x="5551347" y="2034743"/>
            <a:ext cx="649183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&lt;5,6월 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전국 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재난지원금 업종별 사용 비율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&gt;</a:t>
            </a:r>
          </a:p>
          <a:p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(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단위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:%)</a:t>
            </a:r>
            <a:endParaRPr lang="ko-KR" altLang="en-US" sz="25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D97B2-07ED-479B-8023-51097BA06541}"/>
              </a:ext>
            </a:extLst>
          </p:cNvPr>
          <p:cNvSpPr txBox="1"/>
          <p:nvPr/>
        </p:nvSpPr>
        <p:spPr>
          <a:xfrm>
            <a:off x="6498201" y="5804155"/>
            <a:ext cx="69142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&lt;5,6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 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 업종별 </a:t>
            </a:r>
            <a:endParaRPr lang="en-US" altLang="ko-KR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 비율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(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:%)</a:t>
            </a:r>
            <a:endParaRPr lang="ko-KR" altLang="en-US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96740" y="1822735"/>
            <a:ext cx="2364853" cy="3553687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204672" y="2945515"/>
            <a:ext cx="3539465" cy="241879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36"/>
          <p:cNvSpPr txBox="1"/>
          <p:nvPr/>
        </p:nvSpPr>
        <p:spPr>
          <a:xfrm>
            <a:off x="2508487" y="2331774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25.5           24.3</a:t>
            </a:r>
          </a:p>
        </p:txBody>
      </p:sp>
      <p:sp>
        <p:nvSpPr>
          <p:cNvPr id="65" name="Object 36"/>
          <p:cNvSpPr txBox="1"/>
          <p:nvPr/>
        </p:nvSpPr>
        <p:spPr>
          <a:xfrm>
            <a:off x="4275125" y="381650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10.6    </a:t>
            </a:r>
          </a:p>
        </p:txBody>
      </p:sp>
      <p:sp>
        <p:nvSpPr>
          <p:cNvPr id="66" name="Object 36"/>
          <p:cNvSpPr txBox="1"/>
          <p:nvPr/>
        </p:nvSpPr>
        <p:spPr>
          <a:xfrm>
            <a:off x="6058363" y="4404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5.6             4.9</a:t>
            </a:r>
          </a:p>
        </p:txBody>
      </p:sp>
      <p:sp>
        <p:nvSpPr>
          <p:cNvPr id="67" name="Object 36"/>
          <p:cNvSpPr txBox="1"/>
          <p:nvPr/>
        </p:nvSpPr>
        <p:spPr>
          <a:xfrm>
            <a:off x="8492109" y="4079408"/>
            <a:ext cx="1771400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</a:t>
            </a:r>
          </a:p>
        </p:txBody>
      </p:sp>
      <p:sp>
        <p:nvSpPr>
          <p:cNvPr id="68" name="Object 36"/>
          <p:cNvSpPr txBox="1"/>
          <p:nvPr/>
        </p:nvSpPr>
        <p:spPr>
          <a:xfrm>
            <a:off x="10898879" y="4280701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3.0</a:t>
            </a:r>
          </a:p>
        </p:txBody>
      </p:sp>
      <p:sp>
        <p:nvSpPr>
          <p:cNvPr id="69" name="Object 36"/>
          <p:cNvSpPr txBox="1"/>
          <p:nvPr/>
        </p:nvSpPr>
        <p:spPr>
          <a:xfrm>
            <a:off x="10085294" y="4179134"/>
            <a:ext cx="959362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593" y="2321198"/>
            <a:ext cx="671846" cy="30859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6814" y="2010731"/>
            <a:ext cx="2952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239" y="467980"/>
            <a:ext cx="17071921" cy="9493308"/>
            <a:chOff x="591357" y="474220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74220"/>
              <a:ext cx="17071921" cy="94933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94246" y="2594819"/>
            <a:ext cx="6760989" cy="7034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도외 </a:t>
            </a:r>
            <a:r>
              <a:rPr lang="en-US" altLang="ko-KR" sz="31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1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도내 비교 중심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2836" y="1237695"/>
            <a:ext cx="608648" cy="2114243"/>
            <a:chOff x="17343191" y="1144707"/>
            <a:chExt cx="608648" cy="2114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-16200000">
            <a:off x="16877858" y="2096478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목차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3634240" y="2271582"/>
            <a:ext cx="2248409" cy="251718"/>
            <a:chOff x="4535717" y="2337051"/>
            <a:chExt cx="2248409" cy="251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717" y="2337051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3623" y="2023321"/>
            <a:ext cx="7630813" cy="251718"/>
            <a:chOff x="8173623" y="2332669"/>
            <a:chExt cx="7630813" cy="2517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3623" y="2332669"/>
              <a:ext cx="7630813" cy="25171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88781" y="1377227"/>
            <a:ext cx="8671350" cy="8638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EDA</a:t>
            </a:r>
            <a:r>
              <a:rPr lang="ko-KR" alt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개요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8781" y="2330033"/>
            <a:ext cx="1046339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7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EDA </a:t>
            </a:r>
            <a:r>
              <a:rPr lang="ko-KR" altLang="en-US" sz="27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전반과 진행 방식</a:t>
            </a:r>
            <a:endParaRPr lang="en-US" altLang="ko-KR" sz="27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142096" y="3764127"/>
            <a:ext cx="7662341" cy="251718"/>
            <a:chOff x="8142096" y="4228455"/>
            <a:chExt cx="7662341" cy="251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788781" y="3118033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재난지원금 목적 </a:t>
            </a:r>
            <a:r>
              <a:rPr lang="ko-KR" altLang="en-US" sz="38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부합성</a:t>
            </a:r>
            <a:endParaRPr lang="en-US" altLang="ko-KR" sz="4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88781" y="4056166"/>
            <a:ext cx="10187312" cy="600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제주의 재난지원금의 전반적 소비 분석 및 목적부합성</a:t>
            </a:r>
            <a:endParaRPr lang="en-US" altLang="ko-KR" sz="27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8142096" y="5613420"/>
            <a:ext cx="7662341" cy="251718"/>
            <a:chOff x="8142096" y="6124242"/>
            <a:chExt cx="7662341" cy="2517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096" y="6124242"/>
              <a:ext cx="7662341" cy="25171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788781" y="4967325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제주와 타 지역의 소비 비교</a:t>
            </a:r>
            <a:endParaRPr lang="en-US" altLang="ko-KR" sz="4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88781" y="5937848"/>
            <a:ext cx="1046339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 지역과의 소비 비교를 통한 특성 분석</a:t>
            </a:r>
            <a:endParaRPr lang="en-US" altLang="ko-KR" sz="27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8142096" y="7462712"/>
            <a:ext cx="7662341" cy="251718"/>
            <a:chOff x="8142096" y="8020028"/>
            <a:chExt cx="7662341" cy="25171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096" y="8020028"/>
              <a:ext cx="7662341" cy="25171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788781" y="6816618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제주 내 지역적 특성과 소비</a:t>
            </a:r>
            <a:endParaRPr lang="en-US" altLang="ko-KR" sz="4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88781" y="7785889"/>
            <a:ext cx="1046339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kern="0" spc="-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 내 지역적 특성을 고려한 소비 특성 분석</a:t>
            </a:r>
            <a:endParaRPr lang="en-US" altLang="ko-KR" sz="27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50" name="그룹 1012">
            <a:extLst>
              <a:ext uri="{FF2B5EF4-FFF2-40B4-BE49-F238E27FC236}">
                <a16:creationId xmlns:a16="http://schemas.microsoft.com/office/drawing/2014/main" id="{A57EDC35-442A-924C-A0C5-5FC5FE8BD08A}"/>
              </a:ext>
            </a:extLst>
          </p:cNvPr>
          <p:cNvGrpSpPr/>
          <p:nvPr/>
        </p:nvGrpSpPr>
        <p:grpSpPr>
          <a:xfrm>
            <a:off x="8173893" y="9311059"/>
            <a:ext cx="7662341" cy="251718"/>
            <a:chOff x="8142096" y="8020028"/>
            <a:chExt cx="7662341" cy="251718"/>
          </a:xfrm>
        </p:grpSpPr>
        <p:pic>
          <p:nvPicPr>
            <p:cNvPr id="53" name="Object 48">
              <a:extLst>
                <a:ext uri="{FF2B5EF4-FFF2-40B4-BE49-F238E27FC236}">
                  <a16:creationId xmlns:a16="http://schemas.microsoft.com/office/drawing/2014/main" id="{B0763FBF-25CB-8640-992A-9D4EA75B2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096" y="8020028"/>
              <a:ext cx="7662341" cy="251718"/>
            </a:xfrm>
            <a:prstGeom prst="rect">
              <a:avLst/>
            </a:prstGeom>
          </p:spPr>
        </p:pic>
      </p:grpSp>
      <p:sp>
        <p:nvSpPr>
          <p:cNvPr id="55" name="Object 51">
            <a:extLst>
              <a:ext uri="{FF2B5EF4-FFF2-40B4-BE49-F238E27FC236}">
                <a16:creationId xmlns:a16="http://schemas.microsoft.com/office/drawing/2014/main" id="{A366D8B8-8268-3D46-82F4-83664DF9FF31}"/>
              </a:ext>
            </a:extLst>
          </p:cNvPr>
          <p:cNvSpPr txBox="1"/>
          <p:nvPr/>
        </p:nvSpPr>
        <p:spPr>
          <a:xfrm>
            <a:off x="8820578" y="8664965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분석결과 종합 및 개선점</a:t>
            </a:r>
            <a:endParaRPr lang="en-US" altLang="ko-KR" sz="4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2D58BE1-6CC0-462E-8EBA-406F31B6711B}"/>
              </a:ext>
            </a:extLst>
          </p:cNvPr>
          <p:cNvSpPr/>
          <p:nvPr/>
        </p:nvSpPr>
        <p:spPr>
          <a:xfrm>
            <a:off x="7610509" y="1288655"/>
            <a:ext cx="875549" cy="8755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E612460-CAB7-4D46-AD01-B71B52DBC834}"/>
              </a:ext>
            </a:extLst>
          </p:cNvPr>
          <p:cNvSpPr/>
          <p:nvPr/>
        </p:nvSpPr>
        <p:spPr>
          <a:xfrm>
            <a:off x="7643748" y="3011555"/>
            <a:ext cx="875549" cy="8755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BF3354-D466-4F52-A63D-9FFD97500CD0}"/>
              </a:ext>
            </a:extLst>
          </p:cNvPr>
          <p:cNvSpPr/>
          <p:nvPr/>
        </p:nvSpPr>
        <p:spPr>
          <a:xfrm>
            <a:off x="7639669" y="4899248"/>
            <a:ext cx="875549" cy="875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802A24-A15F-4AE7-A3AA-44E8435AC458}"/>
              </a:ext>
            </a:extLst>
          </p:cNvPr>
          <p:cNvSpPr/>
          <p:nvPr/>
        </p:nvSpPr>
        <p:spPr>
          <a:xfrm>
            <a:off x="7673150" y="8612953"/>
            <a:ext cx="875549" cy="8755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5BFFED7-9933-4B51-A6A6-823C38A6D86E}"/>
              </a:ext>
            </a:extLst>
          </p:cNvPr>
          <p:cNvSpPr/>
          <p:nvPr/>
        </p:nvSpPr>
        <p:spPr>
          <a:xfrm>
            <a:off x="7610508" y="6780241"/>
            <a:ext cx="875549" cy="8755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7655854" y="1460783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686049" y="3171591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7693754" y="5074782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03</a:t>
            </a:r>
            <a:endParaRPr lang="en-US"/>
          </a:p>
        </p:txBody>
      </p:sp>
      <p:sp>
        <p:nvSpPr>
          <p:cNvPr id="47" name="Object 47"/>
          <p:cNvSpPr txBox="1"/>
          <p:nvPr/>
        </p:nvSpPr>
        <p:spPr>
          <a:xfrm>
            <a:off x="7545888" y="6924701"/>
            <a:ext cx="94675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04</a:t>
            </a:r>
            <a:endParaRPr lang="en-US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9408E222-61BD-BA45-AA81-00BD2C40483B}"/>
              </a:ext>
            </a:extLst>
          </p:cNvPr>
          <p:cNvSpPr txBox="1"/>
          <p:nvPr/>
        </p:nvSpPr>
        <p:spPr>
          <a:xfrm>
            <a:off x="7577685" y="8773048"/>
            <a:ext cx="94675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05</a:t>
            </a:r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2403970" y="1266764"/>
            <a:ext cx="3476498" cy="2000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800" i="1" kern="0" spc="-400" err="1">
                <a:ln w="38100">
                  <a:solidFill>
                    <a:schemeClr val="tx1"/>
                  </a:solidFill>
                </a:ln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목차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2F2831C9-512A-4CD6-AF61-133FE4584AFF}"/>
              </a:ext>
            </a:extLst>
          </p:cNvPr>
          <p:cNvGrpSpPr/>
          <p:nvPr/>
        </p:nvGrpSpPr>
        <p:grpSpPr>
          <a:xfrm>
            <a:off x="716067" y="433153"/>
            <a:ext cx="17071921" cy="9493308"/>
            <a:chOff x="591357" y="426601"/>
            <a:chExt cx="17071921" cy="9493308"/>
          </a:xfrm>
        </p:grpSpPr>
        <p:pic>
          <p:nvPicPr>
            <p:cNvPr id="51" name="Object 2">
              <a:extLst>
                <a:ext uri="{FF2B5EF4-FFF2-40B4-BE49-F238E27FC236}">
                  <a16:creationId xmlns:a16="http://schemas.microsoft.com/office/drawing/2014/main" id="{306859F1-BF8A-404D-ADC8-8717826C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52" name="그룹 1002">
            <a:extLst>
              <a:ext uri="{FF2B5EF4-FFF2-40B4-BE49-F238E27FC236}">
                <a16:creationId xmlns:a16="http://schemas.microsoft.com/office/drawing/2014/main" id="{E04F4A5C-477E-493B-B12E-A0EB44898A1B}"/>
              </a:ext>
            </a:extLst>
          </p:cNvPr>
          <p:cNvGrpSpPr/>
          <p:nvPr/>
        </p:nvGrpSpPr>
        <p:grpSpPr>
          <a:xfrm>
            <a:off x="17300112" y="1141956"/>
            <a:ext cx="768514" cy="2880552"/>
            <a:chOff x="17343191" y="1097088"/>
            <a:chExt cx="608648" cy="2114243"/>
          </a:xfrm>
        </p:grpSpPr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082321D8-B775-439A-BD55-F959C3B95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4" name="Object 11">
            <a:extLst>
              <a:ext uri="{FF2B5EF4-FFF2-40B4-BE49-F238E27FC236}">
                <a16:creationId xmlns:a16="http://schemas.microsoft.com/office/drawing/2014/main" id="{149898DC-020E-4598-856B-479C870C652D}"/>
              </a:ext>
            </a:extLst>
          </p:cNvPr>
          <p:cNvSpPr txBox="1"/>
          <p:nvPr/>
        </p:nvSpPr>
        <p:spPr>
          <a:xfrm rot="5400000">
            <a:off x="16232417" y="2171782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036543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62171" y="360539"/>
            <a:ext cx="9657436" cy="114956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b="1" kern="0" spc="-200">
                <a:latin typeface="G마켓 산스 TTF Medium"/>
                <a:ea typeface="여기어때 잘난체 OTF"/>
                <a:cs typeface="+mn-lt"/>
              </a:rPr>
              <a:t>전국 VS 제주도 - 업종별</a:t>
            </a:r>
            <a:endParaRPr lang="ko-KR" altLang="en-US" sz="5000" b="1" kern="0" spc="-200">
              <a:latin typeface="Calibri"/>
              <a:ea typeface="여기어때 잘난체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35349" y="1864126"/>
            <a:ext cx="4293097" cy="836795"/>
            <a:chOff x="2935978" y="7764325"/>
            <a:chExt cx="2841586" cy="8367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931061" y="1993338"/>
            <a:ext cx="4163191" cy="72235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400" kern="0" spc="-100">
                <a:solidFill>
                  <a:schemeClr val="bg1"/>
                </a:solidFill>
                <a:latin typeface="여기어때 잘난체 OTF"/>
                <a:ea typeface="여기어때 잘난체 OTF"/>
              </a:rPr>
              <a:t>차이점</a:t>
            </a:r>
            <a:r>
              <a:rPr lang="en-US" sz="3400" kern="0" spc="-100">
                <a:solidFill>
                  <a:schemeClr val="bg1"/>
                </a:solidFill>
                <a:latin typeface="여기어때 잘난체 OTF"/>
              </a:rPr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0F15C-C46A-4AC2-B662-1F8FF712B038}"/>
              </a:ext>
            </a:extLst>
          </p:cNvPr>
          <p:cNvSpPr txBox="1"/>
          <p:nvPr/>
        </p:nvSpPr>
        <p:spPr>
          <a:xfrm>
            <a:off x="13198743" y="3177344"/>
            <a:ext cx="415241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학원</a:t>
            </a:r>
            <a:r>
              <a:rPr lang="ko-KR" altLang="en-US" sz="400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 </a:t>
            </a:r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in top8</a:t>
            </a:r>
          </a:p>
          <a:p>
            <a:endParaRPr lang="ko-KR" altLang="en-US" sz="40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r>
              <a:rPr lang="ko-KR" altLang="en-US" sz="4000" b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제주도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레저</a:t>
            </a:r>
            <a:r>
              <a:rPr lang="en-US" altLang="ko-KR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/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스포츠 </a:t>
            </a:r>
            <a:endParaRPr lang="en-US" altLang="ko-KR" sz="4000">
              <a:solidFill>
                <a:schemeClr val="accent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in top8</a:t>
            </a:r>
          </a:p>
          <a:p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  <a:p>
            <a:r>
              <a:rPr lang="ko-KR" altLang="en-US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이유</a:t>
            </a:r>
            <a:r>
              <a:rPr lang="en-US" altLang="ko-KR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제주도는 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레저  산업이 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발달</a:t>
            </a: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40661" y="6031032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22.61         22.02</a:t>
            </a:r>
          </a:p>
        </p:txBody>
      </p:sp>
      <p:sp>
        <p:nvSpPr>
          <p:cNvPr id="33" name="Object 36"/>
          <p:cNvSpPr txBox="1"/>
          <p:nvPr/>
        </p:nvSpPr>
        <p:spPr>
          <a:xfrm>
            <a:off x="4561087" y="713925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14.01    </a:t>
            </a:r>
          </a:p>
        </p:txBody>
      </p:sp>
      <p:sp>
        <p:nvSpPr>
          <p:cNvPr id="35" name="Object 36"/>
          <p:cNvSpPr txBox="1"/>
          <p:nvPr/>
        </p:nvSpPr>
        <p:spPr>
          <a:xfrm>
            <a:off x="6451901" y="7942825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8.29           7.79   </a:t>
            </a:r>
          </a:p>
        </p:txBody>
      </p:sp>
      <p:sp>
        <p:nvSpPr>
          <p:cNvPr id="41" name="Object 36"/>
          <p:cNvSpPr txBox="1"/>
          <p:nvPr/>
        </p:nvSpPr>
        <p:spPr>
          <a:xfrm>
            <a:off x="8858752" y="8289652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4.64            4.64</a:t>
            </a:r>
          </a:p>
        </p:txBody>
      </p:sp>
      <p:sp>
        <p:nvSpPr>
          <p:cNvPr id="43" name="Object 36"/>
          <p:cNvSpPr txBox="1"/>
          <p:nvPr/>
        </p:nvSpPr>
        <p:spPr>
          <a:xfrm>
            <a:off x="11386546" y="8410263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3.76</a:t>
            </a:r>
          </a:p>
        </p:txBody>
      </p:sp>
      <p:pic>
        <p:nvPicPr>
          <p:cNvPr id="31" name="그림 21">
            <a:extLst>
              <a:ext uri="{FF2B5EF4-FFF2-40B4-BE49-F238E27FC236}">
                <a16:creationId xmlns:a16="http://schemas.microsoft.com/office/drawing/2014/main" id="{B03BD581-294E-4F38-A464-441497AC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792" y="5517780"/>
            <a:ext cx="10727788" cy="3949557"/>
          </a:xfrm>
          <a:prstGeom prst="rect">
            <a:avLst/>
          </a:prstGeom>
        </p:spPr>
      </p:pic>
      <p:sp>
        <p:nvSpPr>
          <p:cNvPr id="32" name="Object 36"/>
          <p:cNvSpPr txBox="1"/>
          <p:nvPr/>
        </p:nvSpPr>
        <p:spPr>
          <a:xfrm>
            <a:off x="2388530" y="6110827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22.61         22.02</a:t>
            </a:r>
          </a:p>
        </p:txBody>
      </p:sp>
      <p:sp>
        <p:nvSpPr>
          <p:cNvPr id="37" name="Object 36"/>
          <p:cNvSpPr txBox="1"/>
          <p:nvPr/>
        </p:nvSpPr>
        <p:spPr>
          <a:xfrm>
            <a:off x="4208956" y="7219046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14.01    </a:t>
            </a:r>
          </a:p>
        </p:txBody>
      </p:sp>
      <p:sp>
        <p:nvSpPr>
          <p:cNvPr id="39" name="Object 36"/>
          <p:cNvSpPr txBox="1"/>
          <p:nvPr/>
        </p:nvSpPr>
        <p:spPr>
          <a:xfrm>
            <a:off x="6099770" y="802262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8.29           7.79   </a:t>
            </a:r>
          </a:p>
        </p:txBody>
      </p:sp>
      <p:sp>
        <p:nvSpPr>
          <p:cNvPr id="42" name="Object 36"/>
          <p:cNvSpPr txBox="1"/>
          <p:nvPr/>
        </p:nvSpPr>
        <p:spPr>
          <a:xfrm>
            <a:off x="8548084" y="787151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4.64            4.64</a:t>
            </a:r>
          </a:p>
        </p:txBody>
      </p:sp>
      <p:sp>
        <p:nvSpPr>
          <p:cNvPr id="47" name="Object 36"/>
          <p:cNvSpPr txBox="1"/>
          <p:nvPr/>
        </p:nvSpPr>
        <p:spPr>
          <a:xfrm>
            <a:off x="11115097" y="8032860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3.76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497681" y="2309138"/>
            <a:ext cx="2165759" cy="2468903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013338" y="7745506"/>
            <a:ext cx="1373208" cy="1512631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861466" y="2309138"/>
            <a:ext cx="3032854" cy="248155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6781" y="1914718"/>
            <a:ext cx="10027071" cy="344290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7CF3EF-F1E9-4991-BC1D-9FCCF0AD74BF}"/>
              </a:ext>
            </a:extLst>
          </p:cNvPr>
          <p:cNvSpPr txBox="1"/>
          <p:nvPr/>
        </p:nvSpPr>
        <p:spPr>
          <a:xfrm>
            <a:off x="5551347" y="2034743"/>
            <a:ext cx="649183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&lt;5,6월 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전국 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재난지원금 업종별 사용 비율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&gt;</a:t>
            </a:r>
          </a:p>
          <a:p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(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단위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:%)</a:t>
            </a:r>
            <a:endParaRPr lang="ko-KR" altLang="en-US" sz="25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DD97B2-07ED-479B-8023-51097BA06541}"/>
              </a:ext>
            </a:extLst>
          </p:cNvPr>
          <p:cNvSpPr txBox="1"/>
          <p:nvPr/>
        </p:nvSpPr>
        <p:spPr>
          <a:xfrm>
            <a:off x="6498201" y="5804155"/>
            <a:ext cx="69142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&lt;5,6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 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 업종별 </a:t>
            </a:r>
            <a:endParaRPr lang="en-US" altLang="ko-KR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 비율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(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:%)</a:t>
            </a:r>
            <a:endParaRPr lang="ko-KR" altLang="en-US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1" name="Object 36"/>
          <p:cNvSpPr txBox="1"/>
          <p:nvPr/>
        </p:nvSpPr>
        <p:spPr>
          <a:xfrm>
            <a:off x="2508487" y="2331774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25.5           24.3</a:t>
            </a:r>
          </a:p>
        </p:txBody>
      </p:sp>
      <p:sp>
        <p:nvSpPr>
          <p:cNvPr id="62" name="Object 36"/>
          <p:cNvSpPr txBox="1"/>
          <p:nvPr/>
        </p:nvSpPr>
        <p:spPr>
          <a:xfrm>
            <a:off x="4275125" y="381650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10.6    </a:t>
            </a:r>
          </a:p>
        </p:txBody>
      </p:sp>
      <p:sp>
        <p:nvSpPr>
          <p:cNvPr id="63" name="Object 36"/>
          <p:cNvSpPr txBox="1"/>
          <p:nvPr/>
        </p:nvSpPr>
        <p:spPr>
          <a:xfrm>
            <a:off x="6058363" y="4404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5.6             4.9</a:t>
            </a:r>
          </a:p>
        </p:txBody>
      </p:sp>
      <p:sp>
        <p:nvSpPr>
          <p:cNvPr id="64" name="Object 36"/>
          <p:cNvSpPr txBox="1"/>
          <p:nvPr/>
        </p:nvSpPr>
        <p:spPr>
          <a:xfrm>
            <a:off x="8492109" y="4079408"/>
            <a:ext cx="1771400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</a:t>
            </a:r>
          </a:p>
        </p:txBody>
      </p:sp>
      <p:sp>
        <p:nvSpPr>
          <p:cNvPr id="65" name="Object 36"/>
          <p:cNvSpPr txBox="1"/>
          <p:nvPr/>
        </p:nvSpPr>
        <p:spPr>
          <a:xfrm>
            <a:off x="10898879" y="4280701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3.0</a:t>
            </a:r>
          </a:p>
        </p:txBody>
      </p:sp>
      <p:sp>
        <p:nvSpPr>
          <p:cNvPr id="66" name="Object 36"/>
          <p:cNvSpPr txBox="1"/>
          <p:nvPr/>
        </p:nvSpPr>
        <p:spPr>
          <a:xfrm>
            <a:off x="10085294" y="4179134"/>
            <a:ext cx="959362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593" y="2321198"/>
            <a:ext cx="671846" cy="308593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6814" y="2010731"/>
            <a:ext cx="295275" cy="26670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9954099" y="4136912"/>
            <a:ext cx="1214520" cy="1105039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2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661F2E12-C4CD-4C18-824B-B4DA5B108FF4}"/>
              </a:ext>
            </a:extLst>
          </p:cNvPr>
          <p:cNvGrpSpPr/>
          <p:nvPr/>
        </p:nvGrpSpPr>
        <p:grpSpPr>
          <a:xfrm>
            <a:off x="716067" y="433153"/>
            <a:ext cx="17071921" cy="9493308"/>
            <a:chOff x="591357" y="426601"/>
            <a:chExt cx="17071921" cy="9493308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F8CE12F9-C0A4-4459-8E22-6843FFCD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55" name="그룹 1002">
            <a:extLst>
              <a:ext uri="{FF2B5EF4-FFF2-40B4-BE49-F238E27FC236}">
                <a16:creationId xmlns:a16="http://schemas.microsoft.com/office/drawing/2014/main" id="{B4FCAC72-7204-4428-8BE7-1C09AF5426B4}"/>
              </a:ext>
            </a:extLst>
          </p:cNvPr>
          <p:cNvGrpSpPr/>
          <p:nvPr/>
        </p:nvGrpSpPr>
        <p:grpSpPr>
          <a:xfrm>
            <a:off x="17300112" y="1141956"/>
            <a:ext cx="768514" cy="2880552"/>
            <a:chOff x="17343191" y="1097088"/>
            <a:chExt cx="608648" cy="2114243"/>
          </a:xfrm>
        </p:grpSpPr>
        <p:pic>
          <p:nvPicPr>
            <p:cNvPr id="56" name="Object 5">
              <a:extLst>
                <a:ext uri="{FF2B5EF4-FFF2-40B4-BE49-F238E27FC236}">
                  <a16:creationId xmlns:a16="http://schemas.microsoft.com/office/drawing/2014/main" id="{751A8C21-63AF-478D-98AD-309A5EF9A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7" name="Object 11">
            <a:extLst>
              <a:ext uri="{FF2B5EF4-FFF2-40B4-BE49-F238E27FC236}">
                <a16:creationId xmlns:a16="http://schemas.microsoft.com/office/drawing/2014/main" id="{6463DCEE-A3B3-4B2F-9AC9-FDCA5B0E4DD4}"/>
              </a:ext>
            </a:extLst>
          </p:cNvPr>
          <p:cNvSpPr txBox="1"/>
          <p:nvPr/>
        </p:nvSpPr>
        <p:spPr>
          <a:xfrm rot="5400000">
            <a:off x="16232417" y="2171782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036543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62171" y="360539"/>
            <a:ext cx="9657436" cy="114956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b="1" kern="0" spc="-200">
                <a:latin typeface="G마켓 산스 TTF Medium"/>
                <a:ea typeface="여기어때 잘난체 OTF"/>
                <a:cs typeface="+mn-lt"/>
              </a:rPr>
              <a:t>전국 VS 제주도 - 업종별</a:t>
            </a:r>
            <a:endParaRPr lang="ko-KR" altLang="en-US" sz="5000" b="1" kern="0" spc="-200">
              <a:latin typeface="Calibri"/>
              <a:ea typeface="여기어때 잘난체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FA8565C-6440-6441-A630-8124DA99E2A0}"/>
              </a:ext>
            </a:extLst>
          </p:cNvPr>
          <p:cNvCxnSpPr/>
          <p:nvPr/>
        </p:nvCxnSpPr>
        <p:spPr>
          <a:xfrm>
            <a:off x="7426636" y="10094723"/>
            <a:ext cx="0" cy="57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B0F15C-C46A-4AC2-B662-1F8FF712B038}"/>
              </a:ext>
            </a:extLst>
          </p:cNvPr>
          <p:cNvSpPr txBox="1"/>
          <p:nvPr/>
        </p:nvSpPr>
        <p:spPr>
          <a:xfrm>
            <a:off x="13210951" y="3457504"/>
            <a:ext cx="415241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주유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자동차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소비 비중</a:t>
            </a:r>
            <a:r>
              <a:rPr lang="en-US" altLang="ko-KR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</a:p>
          <a:p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제주도</a:t>
            </a:r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(8.29%)</a:t>
            </a:r>
          </a:p>
          <a:p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</a:t>
            </a:r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(5.6%)</a:t>
            </a:r>
          </a:p>
          <a:p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이유</a:t>
            </a:r>
            <a:r>
              <a:rPr lang="en-US" altLang="ko-KR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</a:p>
          <a:p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인당 평균 </a:t>
            </a:r>
            <a:r>
              <a:rPr lang="en-US" altLang="ko-KR" sz="4000" b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0.9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4000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렌터카</a:t>
            </a:r>
            <a:r>
              <a:rPr lang="ko-KR" altLang="en-US" sz="4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</a:t>
            </a:r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0" name="그룹 1009"/>
          <p:cNvGrpSpPr/>
          <p:nvPr/>
        </p:nvGrpSpPr>
        <p:grpSpPr>
          <a:xfrm>
            <a:off x="12935349" y="1864126"/>
            <a:ext cx="4298207" cy="836795"/>
            <a:chOff x="2935978" y="7764325"/>
            <a:chExt cx="2841586" cy="836795"/>
          </a:xfrm>
        </p:grpSpPr>
        <p:pic>
          <p:nvPicPr>
            <p:cNvPr id="51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52" name="Object 40"/>
          <p:cNvSpPr txBox="1"/>
          <p:nvPr/>
        </p:nvSpPr>
        <p:spPr>
          <a:xfrm>
            <a:off x="13070365" y="1950774"/>
            <a:ext cx="4163191" cy="72235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400" kern="0" spc="-100">
                <a:solidFill>
                  <a:schemeClr val="bg1"/>
                </a:solidFill>
                <a:latin typeface="여기어때 잘난체 OTF"/>
                <a:ea typeface="여기어때 잘난체 OTF"/>
              </a:rPr>
              <a:t>차이점</a:t>
            </a:r>
            <a:r>
              <a:rPr lang="en-US" sz="3400" kern="0" spc="-100">
                <a:solidFill>
                  <a:schemeClr val="bg1"/>
                </a:solidFill>
                <a:latin typeface="여기어때 잘난체 OTF"/>
              </a:rPr>
              <a:t> 2</a:t>
            </a:r>
          </a:p>
        </p:txBody>
      </p:sp>
      <p:pic>
        <p:nvPicPr>
          <p:cNvPr id="40" name="그림 21">
            <a:extLst>
              <a:ext uri="{FF2B5EF4-FFF2-40B4-BE49-F238E27FC236}">
                <a16:creationId xmlns:a16="http://schemas.microsoft.com/office/drawing/2014/main" id="{B03BD581-294E-4F38-A464-441497AC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792" y="5517780"/>
            <a:ext cx="10727788" cy="3949557"/>
          </a:xfrm>
          <a:prstGeom prst="rect">
            <a:avLst/>
          </a:prstGeom>
        </p:spPr>
      </p:pic>
      <p:sp>
        <p:nvSpPr>
          <p:cNvPr id="47" name="Object 36"/>
          <p:cNvSpPr txBox="1"/>
          <p:nvPr/>
        </p:nvSpPr>
        <p:spPr>
          <a:xfrm>
            <a:off x="2388530" y="6110827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22.61         22.02</a:t>
            </a:r>
          </a:p>
        </p:txBody>
      </p:sp>
      <p:sp>
        <p:nvSpPr>
          <p:cNvPr id="48" name="Object 36"/>
          <p:cNvSpPr txBox="1"/>
          <p:nvPr/>
        </p:nvSpPr>
        <p:spPr>
          <a:xfrm>
            <a:off x="4208956" y="7219046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14.01    </a:t>
            </a:r>
          </a:p>
        </p:txBody>
      </p:sp>
      <p:sp>
        <p:nvSpPr>
          <p:cNvPr id="49" name="Object 36"/>
          <p:cNvSpPr txBox="1"/>
          <p:nvPr/>
        </p:nvSpPr>
        <p:spPr>
          <a:xfrm>
            <a:off x="6099770" y="802262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8.29           7.79   </a:t>
            </a:r>
          </a:p>
        </p:txBody>
      </p:sp>
      <p:sp>
        <p:nvSpPr>
          <p:cNvPr id="53" name="Object 36"/>
          <p:cNvSpPr txBox="1"/>
          <p:nvPr/>
        </p:nvSpPr>
        <p:spPr>
          <a:xfrm>
            <a:off x="8548084" y="787151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4.64            4.64</a:t>
            </a:r>
          </a:p>
        </p:txBody>
      </p:sp>
      <p:sp>
        <p:nvSpPr>
          <p:cNvPr id="58" name="Object 36"/>
          <p:cNvSpPr txBox="1"/>
          <p:nvPr/>
        </p:nvSpPr>
        <p:spPr>
          <a:xfrm>
            <a:off x="11115097" y="8032860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3.76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497681" y="2309138"/>
            <a:ext cx="2165759" cy="2468903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61466" y="2309138"/>
            <a:ext cx="3032854" cy="248155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6781" y="1914718"/>
            <a:ext cx="10027071" cy="344290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47CF3EF-F1E9-4991-BC1D-9FCCF0AD74BF}"/>
              </a:ext>
            </a:extLst>
          </p:cNvPr>
          <p:cNvSpPr txBox="1"/>
          <p:nvPr/>
        </p:nvSpPr>
        <p:spPr>
          <a:xfrm>
            <a:off x="5551347" y="2034743"/>
            <a:ext cx="649183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&lt;5,6월 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전국 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재난지원금 업종별 사용 비율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&gt;</a:t>
            </a:r>
          </a:p>
          <a:p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(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단위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:%)</a:t>
            </a:r>
            <a:endParaRPr lang="ko-KR" altLang="en-US" sz="25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DD97B2-07ED-479B-8023-51097BA06541}"/>
              </a:ext>
            </a:extLst>
          </p:cNvPr>
          <p:cNvSpPr txBox="1"/>
          <p:nvPr/>
        </p:nvSpPr>
        <p:spPr>
          <a:xfrm>
            <a:off x="6498201" y="5804155"/>
            <a:ext cx="69142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&lt;5,6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 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 업종별 </a:t>
            </a:r>
            <a:endParaRPr lang="en-US" altLang="ko-KR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 비율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(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:%)</a:t>
            </a:r>
            <a:endParaRPr lang="ko-KR" altLang="en-US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8" name="Object 36"/>
          <p:cNvSpPr txBox="1"/>
          <p:nvPr/>
        </p:nvSpPr>
        <p:spPr>
          <a:xfrm>
            <a:off x="2508487" y="2331774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25.5           24.3</a:t>
            </a:r>
          </a:p>
        </p:txBody>
      </p:sp>
      <p:sp>
        <p:nvSpPr>
          <p:cNvPr id="69" name="Object 36"/>
          <p:cNvSpPr txBox="1"/>
          <p:nvPr/>
        </p:nvSpPr>
        <p:spPr>
          <a:xfrm>
            <a:off x="4275125" y="381650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10.6    </a:t>
            </a:r>
          </a:p>
        </p:txBody>
      </p:sp>
      <p:sp>
        <p:nvSpPr>
          <p:cNvPr id="70" name="Object 36"/>
          <p:cNvSpPr txBox="1"/>
          <p:nvPr/>
        </p:nvSpPr>
        <p:spPr>
          <a:xfrm>
            <a:off x="6058363" y="4404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5.6             4.9</a:t>
            </a:r>
          </a:p>
        </p:txBody>
      </p:sp>
      <p:sp>
        <p:nvSpPr>
          <p:cNvPr id="71" name="Object 36"/>
          <p:cNvSpPr txBox="1"/>
          <p:nvPr/>
        </p:nvSpPr>
        <p:spPr>
          <a:xfrm>
            <a:off x="8492109" y="4079408"/>
            <a:ext cx="1771400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</a:t>
            </a:r>
          </a:p>
        </p:txBody>
      </p:sp>
      <p:sp>
        <p:nvSpPr>
          <p:cNvPr id="72" name="Object 36"/>
          <p:cNvSpPr txBox="1"/>
          <p:nvPr/>
        </p:nvSpPr>
        <p:spPr>
          <a:xfrm>
            <a:off x="10898879" y="4280701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3.0</a:t>
            </a:r>
          </a:p>
        </p:txBody>
      </p:sp>
      <p:sp>
        <p:nvSpPr>
          <p:cNvPr id="73" name="Object 36"/>
          <p:cNvSpPr txBox="1"/>
          <p:nvPr/>
        </p:nvSpPr>
        <p:spPr>
          <a:xfrm>
            <a:off x="10085294" y="4179134"/>
            <a:ext cx="959362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593" y="2321198"/>
            <a:ext cx="671846" cy="308593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6814" y="2010731"/>
            <a:ext cx="295275" cy="266700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6301953" y="7519662"/>
            <a:ext cx="1373208" cy="173847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319882" y="4122151"/>
            <a:ext cx="1323859" cy="1146689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4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432054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4524097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55889" y="4312747"/>
            <a:ext cx="13370398" cy="10495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en-US" altLang="ko-KR" sz="7200" spc="-15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제주도의</a:t>
            </a:r>
            <a:r>
              <a:rPr lang="en-US" altLang="ko-KR" sz="7200" spc="-15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 </a:t>
            </a:r>
            <a:r>
              <a:rPr lang="en-US" altLang="ko-KR" sz="7200" spc="-15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지역적</a:t>
            </a:r>
            <a:r>
              <a:rPr lang="en-US" altLang="ko-KR" sz="7200" spc="-15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 </a:t>
            </a:r>
            <a:r>
              <a:rPr lang="en-US" altLang="ko-KR" sz="7200" spc="-15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특성과</a:t>
            </a:r>
            <a:r>
              <a:rPr lang="en-US" altLang="ko-KR" sz="7200" spc="-15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 </a:t>
            </a:r>
            <a:r>
              <a:rPr lang="en-US" altLang="ko-KR" sz="7200" spc="-15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소비</a:t>
            </a:r>
            <a:r>
              <a:rPr lang="en-US" altLang="ko-KR" sz="7200" spc="-150"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</a:rPr>
              <a:t> </a:t>
            </a:r>
            <a:endParaRPr lang="en-US" altLang="ko-KR" sz="5000" i="1">
              <a:ea typeface="여기어때 잘난체 OTF" panose="020B0600000101010101" pitchFamily="34" charset="-127"/>
              <a:cs typeface="Calibri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89856" y="432054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33A681-3ED4-4C60-80F7-D3EC6A660D58}"/>
              </a:ext>
            </a:extLst>
          </p:cNvPr>
          <p:cNvSpPr txBox="1"/>
          <p:nvPr/>
        </p:nvSpPr>
        <p:spPr>
          <a:xfrm>
            <a:off x="5390002" y="5614228"/>
            <a:ext cx="10157464" cy="19101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# </a:t>
            </a:r>
            <a:r>
              <a:rPr 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재난지원금</a:t>
            </a: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이</a:t>
            </a:r>
            <a:r>
              <a:rPr 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 제주내 지역적 특성이 드러나게 이용되었는가?</a:t>
            </a:r>
            <a:endParaRPr lang="en-US" altLang="ko-KR" sz="270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# </a:t>
            </a: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권역별 비교 </a:t>
            </a:r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(</a:t>
            </a: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공간적</a:t>
            </a:r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, </a:t>
            </a: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시간적</a:t>
            </a:r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lt"/>
              </a:rPr>
              <a:t>)</a:t>
            </a:r>
            <a:endParaRPr lang="en-US" altLang="ko-KR" sz="270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27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	</a:t>
            </a:r>
            <a:endParaRPr lang="ko-KR" sz="270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03B7302E-F4C4-DA4C-90E9-D7AE99037151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22" name="그룹 30">
            <a:extLst>
              <a:ext uri="{FF2B5EF4-FFF2-40B4-BE49-F238E27FC236}">
                <a16:creationId xmlns:a16="http://schemas.microsoft.com/office/drawing/2014/main" id="{3A45C5C5-46CF-432E-89C3-9D4B4BF020BB}"/>
              </a:ext>
            </a:extLst>
          </p:cNvPr>
          <p:cNvGrpSpPr/>
          <p:nvPr/>
        </p:nvGrpSpPr>
        <p:grpSpPr>
          <a:xfrm>
            <a:off x="3036563" y="3036478"/>
            <a:ext cx="2991704" cy="2734351"/>
            <a:chOff x="3471416" y="3533986"/>
            <a:chExt cx="2991704" cy="2734351"/>
          </a:xfrm>
        </p:grpSpPr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35033210-F73F-4E03-AC9A-FC035FA9FA0E}"/>
                </a:ext>
              </a:extLst>
            </p:cNvPr>
            <p:cNvGrpSpPr/>
            <p:nvPr/>
          </p:nvGrpSpPr>
          <p:grpSpPr>
            <a:xfrm>
              <a:off x="4363340" y="5666480"/>
              <a:ext cx="2099780" cy="235078"/>
              <a:chOff x="4363340" y="5666480"/>
              <a:chExt cx="2099780" cy="235078"/>
            </a:xfrm>
          </p:grpSpPr>
          <p:pic>
            <p:nvPicPr>
              <p:cNvPr id="26" name="Object 12">
                <a:extLst>
                  <a:ext uri="{FF2B5EF4-FFF2-40B4-BE49-F238E27FC236}">
                    <a16:creationId xmlns:a16="http://schemas.microsoft.com/office/drawing/2014/main" id="{2E46E5EE-C314-4F97-A9D7-32545332F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flipV="1">
                <a:off x="4363340" y="5666480"/>
                <a:ext cx="2099780" cy="235078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60A13BFF-19CD-4A3F-9110-8010D6ECBECD}"/>
                </a:ext>
              </a:extLst>
            </p:cNvPr>
            <p:cNvGrpSpPr/>
            <p:nvPr/>
          </p:nvGrpSpPr>
          <p:grpSpPr>
            <a:xfrm>
              <a:off x="3471416" y="3533986"/>
              <a:ext cx="1749984" cy="2734351"/>
              <a:chOff x="3471416" y="3533986"/>
              <a:chExt cx="1749984" cy="2734351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918F535F-8D0C-4BD9-B839-0B87A7D20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4220000">
                <a:off x="2979232" y="4026170"/>
                <a:ext cx="2734351" cy="1749984"/>
              </a:xfrm>
              <a:prstGeom prst="rect">
                <a:avLst/>
              </a:prstGeom>
            </p:spPr>
          </p:pic>
        </p:grpSp>
      </p:grpSp>
      <p:sp>
        <p:nvSpPr>
          <p:cNvPr id="27" name="Object 18">
            <a:extLst>
              <a:ext uri="{FF2B5EF4-FFF2-40B4-BE49-F238E27FC236}">
                <a16:creationId xmlns:a16="http://schemas.microsoft.com/office/drawing/2014/main" id="{1F92A5B3-2CD8-4B12-8F46-DC072D52F01B}"/>
              </a:ext>
            </a:extLst>
          </p:cNvPr>
          <p:cNvSpPr txBox="1"/>
          <p:nvPr/>
        </p:nvSpPr>
        <p:spPr>
          <a:xfrm>
            <a:off x="2283540" y="3485790"/>
            <a:ext cx="2484795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>
                <a:ln w="57150">
                  <a:solidFill>
                    <a:schemeClr val="tx1"/>
                  </a:solidFill>
                </a:ln>
                <a:solidFill>
                  <a:srgbClr val="00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04</a:t>
            </a:r>
            <a:endParaRPr lang="en-US" i="1">
              <a:ln w="57150">
                <a:solidFill>
                  <a:schemeClr val="tx1"/>
                </a:solidFill>
              </a:ln>
              <a:solidFill>
                <a:srgbClr val="00FFF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0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2" name="그룹 4">
            <a:extLst>
              <a:ext uri="{FF2B5EF4-FFF2-40B4-BE49-F238E27FC236}">
                <a16:creationId xmlns:a16="http://schemas.microsoft.com/office/drawing/2014/main" id="{35EEFB3E-5B03-4FD3-9D29-834AD440167D}"/>
              </a:ext>
            </a:extLst>
          </p:cNvPr>
          <p:cNvGrpSpPr/>
          <p:nvPr/>
        </p:nvGrpSpPr>
        <p:grpSpPr>
          <a:xfrm>
            <a:off x="2168787" y="-261042"/>
            <a:ext cx="7580250" cy="2524223"/>
            <a:chOff x="2168787" y="-261042"/>
            <a:chExt cx="7580250" cy="25242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68787" y="-261042"/>
              <a:ext cx="7580250" cy="2524223"/>
              <a:chOff x="2168787" y="-261042"/>
              <a:chExt cx="7580250" cy="25242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68787" y="-261042"/>
                <a:ext cx="7580250" cy="2524223"/>
              </a:xfrm>
              <a:prstGeom prst="rect">
                <a:avLst/>
              </a:prstGeom>
            </p:spPr>
          </p:pic>
        </p:grp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AE84B3F2-B0C8-4430-A33D-966F38B28890}"/>
                </a:ext>
              </a:extLst>
            </p:cNvPr>
            <p:cNvSpPr txBox="1"/>
            <p:nvPr/>
          </p:nvSpPr>
          <p:spPr>
            <a:xfrm>
              <a:off x="3010123" y="4359"/>
              <a:ext cx="6352039" cy="16924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r>
                <a:rPr lang="ko-KR" altLang="en-US" sz="5000" kern="0" spc="-200">
                  <a:ea typeface="Jalnan OTF"/>
                </a:rPr>
                <a:t>제주도 지역별 재난지원금 소비 특징</a:t>
              </a:r>
              <a:endParaRPr lang="ko-KR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AF2CA4A-25BF-485C-9E1A-65E5CD7D8E26}"/>
              </a:ext>
            </a:extLst>
          </p:cNvPr>
          <p:cNvSpPr/>
          <p:nvPr/>
        </p:nvSpPr>
        <p:spPr>
          <a:xfrm>
            <a:off x="5802352" y="1290113"/>
            <a:ext cx="8870892" cy="7303061"/>
          </a:xfrm>
          <a:prstGeom prst="righ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36">
            <a:extLst>
              <a:ext uri="{FF2B5EF4-FFF2-40B4-BE49-F238E27FC236}">
                <a16:creationId xmlns:a16="http://schemas.microsoft.com/office/drawing/2014/main" id="{C3509B47-360A-4B7E-B89E-1C20B6D0F1F5}"/>
              </a:ext>
            </a:extLst>
          </p:cNvPr>
          <p:cNvGrpSpPr/>
          <p:nvPr/>
        </p:nvGrpSpPr>
        <p:grpSpPr>
          <a:xfrm>
            <a:off x="11538433" y="3641686"/>
            <a:ext cx="5669351" cy="3032760"/>
            <a:chOff x="11538433" y="3398925"/>
            <a:chExt cx="5669351" cy="3032760"/>
          </a:xfrm>
        </p:grpSpPr>
        <p:sp>
          <p:nvSpPr>
            <p:cNvPr id="11" name="한쪽 모서리가 둥근 사각형 6">
              <a:extLst>
                <a:ext uri="{FF2B5EF4-FFF2-40B4-BE49-F238E27FC236}">
                  <a16:creationId xmlns:a16="http://schemas.microsoft.com/office/drawing/2014/main" id="{F1278134-1B9B-433B-A9DD-1B23BBF32C59}"/>
                </a:ext>
              </a:extLst>
            </p:cNvPr>
            <p:cNvSpPr/>
            <p:nvPr/>
          </p:nvSpPr>
          <p:spPr>
            <a:xfrm>
              <a:off x="11538433" y="3398925"/>
              <a:ext cx="5669351" cy="3032760"/>
            </a:xfrm>
            <a:prstGeom prst="round1Rect">
              <a:avLst/>
            </a:prstGeom>
            <a:solidFill>
              <a:srgbClr val="FF7C8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482317FE-964D-4DF2-8C2B-87CF1C4F7401}"/>
                </a:ext>
              </a:extLst>
            </p:cNvPr>
            <p:cNvSpPr txBox="1"/>
            <p:nvPr/>
          </p:nvSpPr>
          <p:spPr>
            <a:xfrm>
              <a:off x="11743884" y="3700389"/>
              <a:ext cx="5328354" cy="25545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4000">
                  <a:latin typeface="Gmarket Sans TTF Bold"/>
                  <a:ea typeface="Gmarket Sans TTF Medium"/>
                </a:rPr>
                <a:t>재난지원금의 사용 패턴을 통해 제주도 내 </a:t>
              </a:r>
              <a:r>
                <a:rPr lang="ko-KR" altLang="en-US" sz="4000" b="1">
                  <a:latin typeface="Gmarket Sans TTF Bold"/>
                  <a:ea typeface="Gmarket Sans TTF Medium"/>
                </a:rPr>
                <a:t>지역적 특성을 알아볼 수 있는가?</a:t>
              </a:r>
            </a:p>
          </p:txBody>
        </p:sp>
      </p:grpSp>
      <p:grpSp>
        <p:nvGrpSpPr>
          <p:cNvPr id="10" name="그룹 1010">
            <a:extLst>
              <a:ext uri="{FF2B5EF4-FFF2-40B4-BE49-F238E27FC236}">
                <a16:creationId xmlns:a16="http://schemas.microsoft.com/office/drawing/2014/main" id="{D47A0763-9FCE-4C00-9A8C-BEDB5F6F8A77}"/>
              </a:ext>
            </a:extLst>
          </p:cNvPr>
          <p:cNvGrpSpPr/>
          <p:nvPr/>
        </p:nvGrpSpPr>
        <p:grpSpPr>
          <a:xfrm>
            <a:off x="2168877" y="2600796"/>
            <a:ext cx="8855164" cy="1684927"/>
            <a:chOff x="4384860" y="6038479"/>
            <a:chExt cx="7297447" cy="2848970"/>
          </a:xfrm>
        </p:grpSpPr>
        <p:pic>
          <p:nvPicPr>
            <p:cNvPr id="29" name="Object 33">
              <a:extLst>
                <a:ext uri="{FF2B5EF4-FFF2-40B4-BE49-F238E27FC236}">
                  <a16:creationId xmlns:a16="http://schemas.microsoft.com/office/drawing/2014/main" id="{3E02D9CA-F619-4FC8-8955-383D3A21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4860" y="6038479"/>
              <a:ext cx="7297447" cy="284897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255E98F6-2378-4679-9C36-71D89B9C5DC1}"/>
              </a:ext>
            </a:extLst>
          </p:cNvPr>
          <p:cNvGrpSpPr/>
          <p:nvPr/>
        </p:nvGrpSpPr>
        <p:grpSpPr>
          <a:xfrm>
            <a:off x="2178992" y="4490449"/>
            <a:ext cx="8855164" cy="1827351"/>
            <a:chOff x="2350949" y="6129087"/>
            <a:chExt cx="7297447" cy="2848970"/>
          </a:xfrm>
        </p:grpSpPr>
        <p:pic>
          <p:nvPicPr>
            <p:cNvPr id="32" name="Object 33">
              <a:extLst>
                <a:ext uri="{FF2B5EF4-FFF2-40B4-BE49-F238E27FC236}">
                  <a16:creationId xmlns:a16="http://schemas.microsoft.com/office/drawing/2014/main" id="{569E5939-2A77-4F82-88A2-6F503FDF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0949" y="6129087"/>
              <a:ext cx="7297447" cy="284897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3" name="그룹 1010">
            <a:extLst>
              <a:ext uri="{FF2B5EF4-FFF2-40B4-BE49-F238E27FC236}">
                <a16:creationId xmlns:a16="http://schemas.microsoft.com/office/drawing/2014/main" id="{CD567E5D-2003-4940-B3A9-B4824A4AC922}"/>
              </a:ext>
            </a:extLst>
          </p:cNvPr>
          <p:cNvGrpSpPr/>
          <p:nvPr/>
        </p:nvGrpSpPr>
        <p:grpSpPr>
          <a:xfrm>
            <a:off x="2168876" y="6472997"/>
            <a:ext cx="8855164" cy="1716086"/>
            <a:chOff x="2350949" y="6129087"/>
            <a:chExt cx="7297447" cy="2848970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7E8923A5-6C9A-4382-8069-CA172194A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0949" y="6129087"/>
              <a:ext cx="7297447" cy="284897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TextBox 18">
            <a:extLst>
              <a:ext uri="{FF2B5EF4-FFF2-40B4-BE49-F238E27FC236}">
                <a16:creationId xmlns:a16="http://schemas.microsoft.com/office/drawing/2014/main" id="{CB486513-653E-48BB-825C-A9F2749295F2}"/>
              </a:ext>
            </a:extLst>
          </p:cNvPr>
          <p:cNvSpPr txBox="1"/>
          <p:nvPr/>
        </p:nvSpPr>
        <p:spPr>
          <a:xfrm>
            <a:off x="2386455" y="3150871"/>
            <a:ext cx="82305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err="1">
                <a:latin typeface="Gmarket Sans TTF Bold"/>
                <a:ea typeface="Gmarket Sans TTF Medium"/>
              </a:rPr>
              <a:t>권역별</a:t>
            </a:r>
            <a:r>
              <a:rPr lang="ko-KR" altLang="en-US" sz="3200">
                <a:latin typeface="Gmarket Sans TTF Bold"/>
                <a:ea typeface="Gmarket Sans TTF Medium"/>
              </a:rPr>
              <a:t> 재난지원금 소비량</a:t>
            </a:r>
            <a:endParaRPr lang="ko-KR" altLang="en-US" sz="4000">
              <a:latin typeface="Gmarket Sans TTF Bold"/>
              <a:ea typeface="Gmarket Sans TTF Medium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230970C7-445D-4F56-9806-DB43354263F1}"/>
              </a:ext>
            </a:extLst>
          </p:cNvPr>
          <p:cNvSpPr txBox="1"/>
          <p:nvPr/>
        </p:nvSpPr>
        <p:spPr>
          <a:xfrm>
            <a:off x="2348437" y="4941643"/>
            <a:ext cx="86000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>
                <a:latin typeface="Gmarket Sans TTF Bold"/>
                <a:ea typeface="Gmarket Sans TTF Medium"/>
              </a:rPr>
              <a:t>모든 권역에서 공통적으로 드러나는 재난지원금 소비 패턴, 권역별로의 </a:t>
            </a:r>
            <a:r>
              <a:rPr lang="ko-KR" altLang="en-US" sz="3200" b="1" u="sng">
                <a:latin typeface="Gmarket Sans TTF Bold"/>
                <a:ea typeface="Gmarket Sans TTF Medium"/>
              </a:rPr>
              <a:t>특징적인 차이점</a:t>
            </a:r>
            <a:endParaRPr lang="ko-KR" altLang="en-US" sz="4000" b="1" u="sng">
              <a:latin typeface="Gmarket Sans TTF Bold"/>
              <a:ea typeface="Gmarket Sans TTF Medium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C7EE2FDC-0394-48A3-8F72-FBB6B22958B6}"/>
              </a:ext>
            </a:extLst>
          </p:cNvPr>
          <p:cNvSpPr txBox="1"/>
          <p:nvPr/>
        </p:nvSpPr>
        <p:spPr>
          <a:xfrm>
            <a:off x="3020032" y="6826371"/>
            <a:ext cx="717308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err="1">
                <a:latin typeface="Gmarket Sans TTF Bold"/>
                <a:ea typeface="Gmarket Sans TTF Medium"/>
              </a:rPr>
              <a:t>권역별</a:t>
            </a:r>
            <a:r>
              <a:rPr lang="ko-KR" altLang="en-US" sz="3200">
                <a:latin typeface="Gmarket Sans TTF Bold"/>
                <a:ea typeface="Gmarket Sans TTF Medium"/>
              </a:rPr>
              <a:t> 재난지원금 소비량의</a:t>
            </a:r>
            <a:endParaRPr lang="en-US" altLang="ko-KR" sz="32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3200" b="1" u="sng">
                <a:latin typeface="Gmarket Sans TTF Bold"/>
                <a:ea typeface="Gmarket Sans TTF Medium"/>
              </a:rPr>
              <a:t>시계열적 변화</a:t>
            </a:r>
            <a:endParaRPr lang="ko-KR" altLang="en-US" sz="4000" b="1" u="sng">
              <a:latin typeface="Gmarket Sans TTF Bold"/>
              <a:ea typeface="Gmarket Sans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3450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ADDB09-D73F-4F1D-9892-08C5F7EA40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22" t="12827" r="10115" b="12306"/>
          <a:stretch/>
        </p:blipFill>
        <p:spPr>
          <a:xfrm>
            <a:off x="2169460" y="1511427"/>
            <a:ext cx="13473181" cy="77123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08B6DB-59C3-4971-9C69-F3BC06C482CC}"/>
              </a:ext>
            </a:extLst>
          </p:cNvPr>
          <p:cNvSpPr/>
          <p:nvPr/>
        </p:nvSpPr>
        <p:spPr>
          <a:xfrm>
            <a:off x="16120166" y="2087855"/>
            <a:ext cx="703421" cy="6692982"/>
          </a:xfrm>
          <a:prstGeom prst="rect">
            <a:avLst/>
          </a:prstGeom>
          <a:gradFill flip="none" rotWithShape="1">
            <a:gsLst>
              <a:gs pos="0">
                <a:srgbClr val="FAF9DC"/>
              </a:gs>
              <a:gs pos="79000">
                <a:srgbClr val="787BAA"/>
              </a:gs>
              <a:gs pos="41000">
                <a:srgbClr val="A6D1BB"/>
              </a:gs>
              <a:gs pos="100000">
                <a:schemeClr val="tx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1"/>
            <a:ext cx="7580250" cy="1999246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21" name="Object 12">
            <a:extLst>
              <a:ext uri="{FF2B5EF4-FFF2-40B4-BE49-F238E27FC236}">
                <a16:creationId xmlns:a16="http://schemas.microsoft.com/office/drawing/2014/main" id="{D34FEEF5-8343-4DC1-A853-66C22705B676}"/>
              </a:ext>
            </a:extLst>
          </p:cNvPr>
          <p:cNvSpPr txBox="1"/>
          <p:nvPr/>
        </p:nvSpPr>
        <p:spPr>
          <a:xfrm>
            <a:off x="2388482" y="174037"/>
            <a:ext cx="7620250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재난지원금 소비금액 분포</a:t>
            </a:r>
            <a:endParaRPr lang="en-US" sz="50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id="{5130C587-5922-6F41-81BC-17339F5C51E7}"/>
              </a:ext>
            </a:extLst>
          </p:cNvPr>
          <p:cNvSpPr txBox="1"/>
          <p:nvPr/>
        </p:nvSpPr>
        <p:spPr>
          <a:xfrm>
            <a:off x="15017104" y="1506163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4,431,500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CA3BC3AE-286C-EB40-8C1A-6AC59BE79767}"/>
              </a:ext>
            </a:extLst>
          </p:cNvPr>
          <p:cNvSpPr txBox="1"/>
          <p:nvPr/>
        </p:nvSpPr>
        <p:spPr>
          <a:xfrm>
            <a:off x="14967085" y="8885070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solidFill>
                  <a:schemeClr val="tx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12,269,129,000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88682B83-7F1B-4C59-B934-07C26B5A20CD}"/>
              </a:ext>
            </a:extLst>
          </p:cNvPr>
          <p:cNvSpPr txBox="1"/>
          <p:nvPr/>
        </p:nvSpPr>
        <p:spPr>
          <a:xfrm>
            <a:off x="15017103" y="1175962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 err="1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/>
              </a:rPr>
              <a:t>단위</a:t>
            </a:r>
            <a:r>
              <a:rPr lang="en-US" altLang="ko-KR" sz="2000" kern="0" spc="-100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/>
              </a:rPr>
              <a:t> (원)</a:t>
            </a:r>
            <a:endParaRPr lang="en-US" altLang="ko-KR" sz="2000" kern="0" spc="-100">
              <a:solidFill>
                <a:schemeClr val="accent3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EF50E12-0D15-4B94-A98D-0F6B3A060DAE}"/>
              </a:ext>
            </a:extLst>
          </p:cNvPr>
          <p:cNvSpPr/>
          <p:nvPr/>
        </p:nvSpPr>
        <p:spPr>
          <a:xfrm>
            <a:off x="6985238" y="2564555"/>
            <a:ext cx="3017448" cy="3079834"/>
          </a:xfrm>
          <a:prstGeom prst="ellipse">
            <a:avLst/>
          </a:prstGeom>
          <a:noFill/>
          <a:ln w="1111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8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22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C56E1AE-5D22-418E-812E-8C258B3A2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983" y="1248906"/>
            <a:ext cx="13052556" cy="782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01065-D396-4007-AC76-218A7810CF5E}"/>
              </a:ext>
            </a:extLst>
          </p:cNvPr>
          <p:cNvSpPr txBox="1"/>
          <p:nvPr/>
        </p:nvSpPr>
        <p:spPr>
          <a:xfrm>
            <a:off x="2675228" y="3588910"/>
            <a:ext cx="2151282" cy="1384995"/>
          </a:xfrm>
          <a:custGeom>
            <a:avLst/>
            <a:gdLst>
              <a:gd name="connsiteX0" fmla="*/ 0 w 2151282"/>
              <a:gd name="connsiteY0" fmla="*/ 0 h 1384995"/>
              <a:gd name="connsiteX1" fmla="*/ 516308 w 2151282"/>
              <a:gd name="connsiteY1" fmla="*/ 0 h 1384995"/>
              <a:gd name="connsiteX2" fmla="*/ 989590 w 2151282"/>
              <a:gd name="connsiteY2" fmla="*/ 0 h 1384995"/>
              <a:gd name="connsiteX3" fmla="*/ 1527410 w 2151282"/>
              <a:gd name="connsiteY3" fmla="*/ 0 h 1384995"/>
              <a:gd name="connsiteX4" fmla="*/ 2151282 w 2151282"/>
              <a:gd name="connsiteY4" fmla="*/ 0 h 1384995"/>
              <a:gd name="connsiteX5" fmla="*/ 2151282 w 2151282"/>
              <a:gd name="connsiteY5" fmla="*/ 720197 h 1384995"/>
              <a:gd name="connsiteX6" fmla="*/ 2151282 w 2151282"/>
              <a:gd name="connsiteY6" fmla="*/ 1384995 h 1384995"/>
              <a:gd name="connsiteX7" fmla="*/ 1634974 w 2151282"/>
              <a:gd name="connsiteY7" fmla="*/ 1384995 h 1384995"/>
              <a:gd name="connsiteX8" fmla="*/ 1075641 w 2151282"/>
              <a:gd name="connsiteY8" fmla="*/ 1384995 h 1384995"/>
              <a:gd name="connsiteX9" fmla="*/ 537821 w 2151282"/>
              <a:gd name="connsiteY9" fmla="*/ 1384995 h 1384995"/>
              <a:gd name="connsiteX10" fmla="*/ 0 w 2151282"/>
              <a:gd name="connsiteY10" fmla="*/ 1384995 h 1384995"/>
              <a:gd name="connsiteX11" fmla="*/ 0 w 2151282"/>
              <a:gd name="connsiteY11" fmla="*/ 678648 h 1384995"/>
              <a:gd name="connsiteX12" fmla="*/ 0 w 2151282"/>
              <a:gd name="connsiteY12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1282" h="1384995" fill="none" extrusionOk="0">
                <a:moveTo>
                  <a:pt x="0" y="0"/>
                </a:moveTo>
                <a:cubicBezTo>
                  <a:pt x="253307" y="-4469"/>
                  <a:pt x="372657" y="-23796"/>
                  <a:pt x="516308" y="0"/>
                </a:cubicBezTo>
                <a:cubicBezTo>
                  <a:pt x="659959" y="23796"/>
                  <a:pt x="770565" y="-8419"/>
                  <a:pt x="989590" y="0"/>
                </a:cubicBezTo>
                <a:cubicBezTo>
                  <a:pt x="1208615" y="8419"/>
                  <a:pt x="1408490" y="-2879"/>
                  <a:pt x="1527410" y="0"/>
                </a:cubicBezTo>
                <a:cubicBezTo>
                  <a:pt x="1646330" y="2879"/>
                  <a:pt x="1976046" y="12890"/>
                  <a:pt x="2151282" y="0"/>
                </a:cubicBezTo>
                <a:cubicBezTo>
                  <a:pt x="2115468" y="318144"/>
                  <a:pt x="2156484" y="547710"/>
                  <a:pt x="2151282" y="720197"/>
                </a:cubicBezTo>
                <a:cubicBezTo>
                  <a:pt x="2146080" y="892684"/>
                  <a:pt x="2121525" y="1161631"/>
                  <a:pt x="2151282" y="1384995"/>
                </a:cubicBezTo>
                <a:cubicBezTo>
                  <a:pt x="1913706" y="1401014"/>
                  <a:pt x="1886363" y="1401309"/>
                  <a:pt x="1634974" y="1384995"/>
                </a:cubicBezTo>
                <a:cubicBezTo>
                  <a:pt x="1383585" y="1368681"/>
                  <a:pt x="1321929" y="1362388"/>
                  <a:pt x="1075641" y="1384995"/>
                </a:cubicBezTo>
                <a:cubicBezTo>
                  <a:pt x="829353" y="1407602"/>
                  <a:pt x="768972" y="1373886"/>
                  <a:pt x="537821" y="1384995"/>
                </a:cubicBezTo>
                <a:cubicBezTo>
                  <a:pt x="306670" y="1396104"/>
                  <a:pt x="267402" y="1382224"/>
                  <a:pt x="0" y="1384995"/>
                </a:cubicBezTo>
                <a:cubicBezTo>
                  <a:pt x="31075" y="1220366"/>
                  <a:pt x="-24716" y="1019910"/>
                  <a:pt x="0" y="678648"/>
                </a:cubicBezTo>
                <a:cubicBezTo>
                  <a:pt x="24716" y="337386"/>
                  <a:pt x="11578" y="302632"/>
                  <a:pt x="0" y="0"/>
                </a:cubicBezTo>
                <a:close/>
              </a:path>
              <a:path w="2151282" h="1384995" stroke="0" extrusionOk="0">
                <a:moveTo>
                  <a:pt x="0" y="0"/>
                </a:moveTo>
                <a:cubicBezTo>
                  <a:pt x="190345" y="22528"/>
                  <a:pt x="304832" y="-16246"/>
                  <a:pt x="516308" y="0"/>
                </a:cubicBezTo>
                <a:cubicBezTo>
                  <a:pt x="727784" y="16246"/>
                  <a:pt x="875241" y="-6688"/>
                  <a:pt x="989590" y="0"/>
                </a:cubicBezTo>
                <a:cubicBezTo>
                  <a:pt x="1103939" y="6688"/>
                  <a:pt x="1400271" y="20723"/>
                  <a:pt x="1505897" y="0"/>
                </a:cubicBezTo>
                <a:cubicBezTo>
                  <a:pt x="1611523" y="-20723"/>
                  <a:pt x="1911776" y="15474"/>
                  <a:pt x="2151282" y="0"/>
                </a:cubicBezTo>
                <a:cubicBezTo>
                  <a:pt x="2155148" y="193793"/>
                  <a:pt x="2132451" y="377322"/>
                  <a:pt x="2151282" y="706347"/>
                </a:cubicBezTo>
                <a:cubicBezTo>
                  <a:pt x="2170113" y="1035372"/>
                  <a:pt x="2151502" y="1109652"/>
                  <a:pt x="2151282" y="1384995"/>
                </a:cubicBezTo>
                <a:cubicBezTo>
                  <a:pt x="2004885" y="1392103"/>
                  <a:pt x="1822938" y="1378593"/>
                  <a:pt x="1591949" y="1384995"/>
                </a:cubicBezTo>
                <a:cubicBezTo>
                  <a:pt x="1360960" y="1391397"/>
                  <a:pt x="1331842" y="1383397"/>
                  <a:pt x="1097154" y="1384995"/>
                </a:cubicBezTo>
                <a:cubicBezTo>
                  <a:pt x="862466" y="1386593"/>
                  <a:pt x="782342" y="1365149"/>
                  <a:pt x="559333" y="1384995"/>
                </a:cubicBezTo>
                <a:cubicBezTo>
                  <a:pt x="336324" y="1404841"/>
                  <a:pt x="199723" y="1365139"/>
                  <a:pt x="0" y="1384995"/>
                </a:cubicBezTo>
                <a:cubicBezTo>
                  <a:pt x="10450" y="1143127"/>
                  <a:pt x="18399" y="1040003"/>
                  <a:pt x="0" y="706347"/>
                </a:cubicBezTo>
                <a:cubicBezTo>
                  <a:pt x="-18399" y="372691"/>
                  <a:pt x="23704" y="309937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66216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한경면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한림읍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애월읍</a:t>
            </a:r>
            <a:endParaRPr lang="ko-KR" altLang="en-US" sz="2800">
              <a:latin typeface="Gmarket Sans TTF Bold"/>
              <a:ea typeface="Gmarket Sans TTF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8005C-7526-4399-B23A-FEDCE61CF2EC}"/>
              </a:ext>
            </a:extLst>
          </p:cNvPr>
          <p:cNvSpPr txBox="1"/>
          <p:nvPr/>
        </p:nvSpPr>
        <p:spPr>
          <a:xfrm>
            <a:off x="8455686" y="683815"/>
            <a:ext cx="2346423" cy="1661993"/>
          </a:xfrm>
          <a:custGeom>
            <a:avLst/>
            <a:gdLst>
              <a:gd name="connsiteX0" fmla="*/ 0 w 2346423"/>
              <a:gd name="connsiteY0" fmla="*/ 0 h 1661993"/>
              <a:gd name="connsiteX1" fmla="*/ 539677 w 2346423"/>
              <a:gd name="connsiteY1" fmla="*/ 0 h 1661993"/>
              <a:gd name="connsiteX2" fmla="*/ 1173212 w 2346423"/>
              <a:gd name="connsiteY2" fmla="*/ 0 h 1661993"/>
              <a:gd name="connsiteX3" fmla="*/ 1736353 w 2346423"/>
              <a:gd name="connsiteY3" fmla="*/ 0 h 1661993"/>
              <a:gd name="connsiteX4" fmla="*/ 2346423 w 2346423"/>
              <a:gd name="connsiteY4" fmla="*/ 0 h 1661993"/>
              <a:gd name="connsiteX5" fmla="*/ 2346423 w 2346423"/>
              <a:gd name="connsiteY5" fmla="*/ 520758 h 1661993"/>
              <a:gd name="connsiteX6" fmla="*/ 2346423 w 2346423"/>
              <a:gd name="connsiteY6" fmla="*/ 1024896 h 1661993"/>
              <a:gd name="connsiteX7" fmla="*/ 2346423 w 2346423"/>
              <a:gd name="connsiteY7" fmla="*/ 1661993 h 1661993"/>
              <a:gd name="connsiteX8" fmla="*/ 1736353 w 2346423"/>
              <a:gd name="connsiteY8" fmla="*/ 1661993 h 1661993"/>
              <a:gd name="connsiteX9" fmla="*/ 1196676 w 2346423"/>
              <a:gd name="connsiteY9" fmla="*/ 1661993 h 1661993"/>
              <a:gd name="connsiteX10" fmla="*/ 563142 w 2346423"/>
              <a:gd name="connsiteY10" fmla="*/ 1661993 h 1661993"/>
              <a:gd name="connsiteX11" fmla="*/ 0 w 2346423"/>
              <a:gd name="connsiteY11" fmla="*/ 1661993 h 1661993"/>
              <a:gd name="connsiteX12" fmla="*/ 0 w 2346423"/>
              <a:gd name="connsiteY12" fmla="*/ 1107995 h 1661993"/>
              <a:gd name="connsiteX13" fmla="*/ 0 w 2346423"/>
              <a:gd name="connsiteY13" fmla="*/ 587238 h 1661993"/>
              <a:gd name="connsiteX14" fmla="*/ 0 w 2346423"/>
              <a:gd name="connsiteY14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6423" h="1661993" fill="none" extrusionOk="0">
                <a:moveTo>
                  <a:pt x="0" y="0"/>
                </a:moveTo>
                <a:cubicBezTo>
                  <a:pt x="265046" y="2141"/>
                  <a:pt x="338901" y="22206"/>
                  <a:pt x="539677" y="0"/>
                </a:cubicBezTo>
                <a:cubicBezTo>
                  <a:pt x="740453" y="-22206"/>
                  <a:pt x="971210" y="29124"/>
                  <a:pt x="1173212" y="0"/>
                </a:cubicBezTo>
                <a:cubicBezTo>
                  <a:pt x="1375215" y="-29124"/>
                  <a:pt x="1595280" y="-18727"/>
                  <a:pt x="1736353" y="0"/>
                </a:cubicBezTo>
                <a:cubicBezTo>
                  <a:pt x="1877426" y="18727"/>
                  <a:pt x="2167428" y="-30289"/>
                  <a:pt x="2346423" y="0"/>
                </a:cubicBezTo>
                <a:cubicBezTo>
                  <a:pt x="2360398" y="244389"/>
                  <a:pt x="2329140" y="265002"/>
                  <a:pt x="2346423" y="520758"/>
                </a:cubicBezTo>
                <a:cubicBezTo>
                  <a:pt x="2363706" y="776514"/>
                  <a:pt x="2341136" y="890459"/>
                  <a:pt x="2346423" y="1024896"/>
                </a:cubicBezTo>
                <a:cubicBezTo>
                  <a:pt x="2351710" y="1159333"/>
                  <a:pt x="2341602" y="1511920"/>
                  <a:pt x="2346423" y="1661993"/>
                </a:cubicBezTo>
                <a:cubicBezTo>
                  <a:pt x="2110083" y="1691659"/>
                  <a:pt x="1930528" y="1654241"/>
                  <a:pt x="1736353" y="1661993"/>
                </a:cubicBezTo>
                <a:cubicBezTo>
                  <a:pt x="1542178" y="1669746"/>
                  <a:pt x="1424616" y="1660764"/>
                  <a:pt x="1196676" y="1661993"/>
                </a:cubicBezTo>
                <a:cubicBezTo>
                  <a:pt x="968736" y="1663222"/>
                  <a:pt x="768588" y="1637599"/>
                  <a:pt x="563142" y="1661993"/>
                </a:cubicBezTo>
                <a:cubicBezTo>
                  <a:pt x="357696" y="1686387"/>
                  <a:pt x="227132" y="1636959"/>
                  <a:pt x="0" y="1661993"/>
                </a:cubicBezTo>
                <a:cubicBezTo>
                  <a:pt x="12597" y="1511728"/>
                  <a:pt x="14816" y="1377046"/>
                  <a:pt x="0" y="1107995"/>
                </a:cubicBezTo>
                <a:cubicBezTo>
                  <a:pt x="-14816" y="838944"/>
                  <a:pt x="16368" y="730120"/>
                  <a:pt x="0" y="587238"/>
                </a:cubicBezTo>
                <a:cubicBezTo>
                  <a:pt x="-16368" y="444356"/>
                  <a:pt x="29039" y="268865"/>
                  <a:pt x="0" y="0"/>
                </a:cubicBezTo>
                <a:close/>
              </a:path>
              <a:path w="2346423" h="1661993" stroke="0" extrusionOk="0">
                <a:moveTo>
                  <a:pt x="0" y="0"/>
                </a:moveTo>
                <a:cubicBezTo>
                  <a:pt x="234058" y="2709"/>
                  <a:pt x="330417" y="23274"/>
                  <a:pt x="539677" y="0"/>
                </a:cubicBezTo>
                <a:cubicBezTo>
                  <a:pt x="748937" y="-23274"/>
                  <a:pt x="844029" y="6634"/>
                  <a:pt x="1055890" y="0"/>
                </a:cubicBezTo>
                <a:cubicBezTo>
                  <a:pt x="1267751" y="-6634"/>
                  <a:pt x="1415216" y="24852"/>
                  <a:pt x="1665960" y="0"/>
                </a:cubicBezTo>
                <a:cubicBezTo>
                  <a:pt x="1916704" y="-24852"/>
                  <a:pt x="2182047" y="15663"/>
                  <a:pt x="2346423" y="0"/>
                </a:cubicBezTo>
                <a:cubicBezTo>
                  <a:pt x="2350013" y="257920"/>
                  <a:pt x="2372018" y="345498"/>
                  <a:pt x="2346423" y="520758"/>
                </a:cubicBezTo>
                <a:cubicBezTo>
                  <a:pt x="2320828" y="696018"/>
                  <a:pt x="2321320" y="898831"/>
                  <a:pt x="2346423" y="1091375"/>
                </a:cubicBezTo>
                <a:cubicBezTo>
                  <a:pt x="2371526" y="1283919"/>
                  <a:pt x="2374875" y="1392125"/>
                  <a:pt x="2346423" y="1661993"/>
                </a:cubicBezTo>
                <a:cubicBezTo>
                  <a:pt x="2172240" y="1686117"/>
                  <a:pt x="2021235" y="1672425"/>
                  <a:pt x="1830210" y="1661993"/>
                </a:cubicBezTo>
                <a:cubicBezTo>
                  <a:pt x="1639185" y="1651561"/>
                  <a:pt x="1482486" y="1666314"/>
                  <a:pt x="1220140" y="1661993"/>
                </a:cubicBezTo>
                <a:cubicBezTo>
                  <a:pt x="957794" y="1657673"/>
                  <a:pt x="864284" y="1643195"/>
                  <a:pt x="703927" y="1661993"/>
                </a:cubicBezTo>
                <a:cubicBezTo>
                  <a:pt x="543570" y="1680791"/>
                  <a:pt x="248011" y="1678336"/>
                  <a:pt x="0" y="1661993"/>
                </a:cubicBezTo>
                <a:cubicBezTo>
                  <a:pt x="-24050" y="1515231"/>
                  <a:pt x="-15285" y="1299321"/>
                  <a:pt x="0" y="1124615"/>
                </a:cubicBezTo>
                <a:cubicBezTo>
                  <a:pt x="15285" y="949909"/>
                  <a:pt x="10756" y="859642"/>
                  <a:pt x="0" y="603857"/>
                </a:cubicBezTo>
                <a:cubicBezTo>
                  <a:pt x="-10756" y="348072"/>
                  <a:pt x="17133" y="263153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8500745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>
                <a:latin typeface="Gmarket Sans TTF Bold"/>
                <a:ea typeface="Gmarket Sans TTF Medium"/>
              </a:rPr>
              <a:t>외도이동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이호일동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>
                <a:latin typeface="Gmarket Sans TTF Bold"/>
                <a:ea typeface="Gmarket Sans TTF Medium"/>
              </a:rPr>
              <a:t>도두일동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en-US" altLang="ko-KR">
                <a:latin typeface="Gmarket Sans TTF Bold"/>
                <a:ea typeface="여기어때 잘난체"/>
              </a:rPr>
              <a:t>(</a:t>
            </a:r>
            <a:r>
              <a:rPr lang="ko-KR" altLang="en-US">
                <a:latin typeface="Gmarket Sans TTF Bold"/>
                <a:ea typeface="Gmarket Sans TTF Medium"/>
              </a:rPr>
              <a:t>외 </a:t>
            </a:r>
            <a:r>
              <a:rPr lang="en-US" altLang="ko-KR">
                <a:latin typeface="Gmarket Sans TTF Bold"/>
                <a:ea typeface="여기어때 잘난체"/>
              </a:rPr>
              <a:t>28</a:t>
            </a:r>
            <a:r>
              <a:rPr lang="ko-KR" altLang="en-US">
                <a:latin typeface="Gmarket Sans TTF Bold"/>
                <a:ea typeface="Gmarket Sans TTF Medium"/>
              </a:rPr>
              <a:t>동</a:t>
            </a:r>
            <a:r>
              <a:rPr lang="en-US" altLang="ko-KR">
                <a:latin typeface="Gmarket Sans TTF Bold"/>
                <a:ea typeface="여기어때 잘난체"/>
              </a:rPr>
              <a:t>) </a:t>
            </a:r>
            <a:endParaRPr lang="ko-KR" altLang="en-US">
              <a:latin typeface="Gmarket Sans TTF Bold"/>
              <a:ea typeface="Gmarket Sans TTF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55C25-9D9C-42F6-8322-C4C9415498DA}"/>
              </a:ext>
            </a:extLst>
          </p:cNvPr>
          <p:cNvSpPr txBox="1"/>
          <p:nvPr/>
        </p:nvSpPr>
        <p:spPr>
          <a:xfrm>
            <a:off x="13095572" y="1121203"/>
            <a:ext cx="1693524" cy="954107"/>
          </a:xfrm>
          <a:custGeom>
            <a:avLst/>
            <a:gdLst>
              <a:gd name="connsiteX0" fmla="*/ 0 w 1693524"/>
              <a:gd name="connsiteY0" fmla="*/ 0 h 954107"/>
              <a:gd name="connsiteX1" fmla="*/ 598378 w 1693524"/>
              <a:gd name="connsiteY1" fmla="*/ 0 h 954107"/>
              <a:gd name="connsiteX2" fmla="*/ 1129016 w 1693524"/>
              <a:gd name="connsiteY2" fmla="*/ 0 h 954107"/>
              <a:gd name="connsiteX3" fmla="*/ 1693524 w 1693524"/>
              <a:gd name="connsiteY3" fmla="*/ 0 h 954107"/>
              <a:gd name="connsiteX4" fmla="*/ 1693524 w 1693524"/>
              <a:gd name="connsiteY4" fmla="*/ 448430 h 954107"/>
              <a:gd name="connsiteX5" fmla="*/ 1693524 w 1693524"/>
              <a:gd name="connsiteY5" fmla="*/ 954107 h 954107"/>
              <a:gd name="connsiteX6" fmla="*/ 1145951 w 1693524"/>
              <a:gd name="connsiteY6" fmla="*/ 954107 h 954107"/>
              <a:gd name="connsiteX7" fmla="*/ 564508 w 1693524"/>
              <a:gd name="connsiteY7" fmla="*/ 954107 h 954107"/>
              <a:gd name="connsiteX8" fmla="*/ 0 w 1693524"/>
              <a:gd name="connsiteY8" fmla="*/ 954107 h 954107"/>
              <a:gd name="connsiteX9" fmla="*/ 0 w 1693524"/>
              <a:gd name="connsiteY9" fmla="*/ 477054 h 954107"/>
              <a:gd name="connsiteX10" fmla="*/ 0 w 1693524"/>
              <a:gd name="connsiteY10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3524" h="954107" fill="none" extrusionOk="0">
                <a:moveTo>
                  <a:pt x="0" y="0"/>
                </a:moveTo>
                <a:cubicBezTo>
                  <a:pt x="180822" y="6821"/>
                  <a:pt x="422293" y="10913"/>
                  <a:pt x="598378" y="0"/>
                </a:cubicBezTo>
                <a:cubicBezTo>
                  <a:pt x="774463" y="-10913"/>
                  <a:pt x="933237" y="-11712"/>
                  <a:pt x="1129016" y="0"/>
                </a:cubicBezTo>
                <a:cubicBezTo>
                  <a:pt x="1324795" y="11712"/>
                  <a:pt x="1512247" y="-7251"/>
                  <a:pt x="1693524" y="0"/>
                </a:cubicBezTo>
                <a:cubicBezTo>
                  <a:pt x="1713351" y="107326"/>
                  <a:pt x="1679449" y="333118"/>
                  <a:pt x="1693524" y="448430"/>
                </a:cubicBezTo>
                <a:cubicBezTo>
                  <a:pt x="1707600" y="563742"/>
                  <a:pt x="1675961" y="817779"/>
                  <a:pt x="1693524" y="954107"/>
                </a:cubicBezTo>
                <a:cubicBezTo>
                  <a:pt x="1451737" y="980249"/>
                  <a:pt x="1396567" y="940213"/>
                  <a:pt x="1145951" y="954107"/>
                </a:cubicBezTo>
                <a:cubicBezTo>
                  <a:pt x="895335" y="968001"/>
                  <a:pt x="748805" y="925862"/>
                  <a:pt x="564508" y="954107"/>
                </a:cubicBezTo>
                <a:cubicBezTo>
                  <a:pt x="380211" y="982352"/>
                  <a:pt x="159584" y="950693"/>
                  <a:pt x="0" y="954107"/>
                </a:cubicBezTo>
                <a:cubicBezTo>
                  <a:pt x="-8639" y="756281"/>
                  <a:pt x="-13392" y="621138"/>
                  <a:pt x="0" y="477054"/>
                </a:cubicBezTo>
                <a:cubicBezTo>
                  <a:pt x="13392" y="332970"/>
                  <a:pt x="3932" y="172019"/>
                  <a:pt x="0" y="0"/>
                </a:cubicBezTo>
                <a:close/>
              </a:path>
              <a:path w="1693524" h="954107" stroke="0" extrusionOk="0">
                <a:moveTo>
                  <a:pt x="0" y="0"/>
                </a:moveTo>
                <a:cubicBezTo>
                  <a:pt x="273452" y="-20099"/>
                  <a:pt x="313565" y="-4383"/>
                  <a:pt x="581443" y="0"/>
                </a:cubicBezTo>
                <a:cubicBezTo>
                  <a:pt x="849321" y="4383"/>
                  <a:pt x="929935" y="3985"/>
                  <a:pt x="1112081" y="0"/>
                </a:cubicBezTo>
                <a:cubicBezTo>
                  <a:pt x="1294227" y="-3985"/>
                  <a:pt x="1488247" y="-9697"/>
                  <a:pt x="1693524" y="0"/>
                </a:cubicBezTo>
                <a:cubicBezTo>
                  <a:pt x="1709201" y="194337"/>
                  <a:pt x="1675836" y="352451"/>
                  <a:pt x="1693524" y="486595"/>
                </a:cubicBezTo>
                <a:cubicBezTo>
                  <a:pt x="1711212" y="620739"/>
                  <a:pt x="1711153" y="844501"/>
                  <a:pt x="1693524" y="954107"/>
                </a:cubicBezTo>
                <a:cubicBezTo>
                  <a:pt x="1571484" y="937718"/>
                  <a:pt x="1264644" y="947828"/>
                  <a:pt x="1095146" y="954107"/>
                </a:cubicBezTo>
                <a:cubicBezTo>
                  <a:pt x="925648" y="960386"/>
                  <a:pt x="790108" y="932018"/>
                  <a:pt x="496767" y="954107"/>
                </a:cubicBezTo>
                <a:cubicBezTo>
                  <a:pt x="203426" y="976196"/>
                  <a:pt x="220754" y="953638"/>
                  <a:pt x="0" y="954107"/>
                </a:cubicBezTo>
                <a:cubicBezTo>
                  <a:pt x="23462" y="742313"/>
                  <a:pt x="-5702" y="604202"/>
                  <a:pt x="0" y="457971"/>
                </a:cubicBezTo>
                <a:cubicBezTo>
                  <a:pt x="5702" y="311740"/>
                  <a:pt x="18043" y="182172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297503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조천읍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구좌읍</a:t>
            </a:r>
            <a:r>
              <a:rPr lang="en-US" altLang="ko-KR" sz="2800">
                <a:latin typeface="Gmarket Sans TTF Bold"/>
                <a:ea typeface="여기어때 잘난체"/>
              </a:rPr>
              <a:t> </a:t>
            </a:r>
            <a:endParaRPr lang="ko-KR" altLang="en-US" sz="2800">
              <a:latin typeface="여기어때 잘난체" panose="020B0600000101010101" pitchFamily="50" charset="-127"/>
              <a:ea typeface="Gmarket Sans TTF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C0A1AF-F15E-4898-A7EC-04C77224E49B}"/>
              </a:ext>
            </a:extLst>
          </p:cNvPr>
          <p:cNvSpPr txBox="1"/>
          <p:nvPr/>
        </p:nvSpPr>
        <p:spPr>
          <a:xfrm>
            <a:off x="2673693" y="7990373"/>
            <a:ext cx="1925752" cy="954107"/>
          </a:xfrm>
          <a:custGeom>
            <a:avLst/>
            <a:gdLst>
              <a:gd name="connsiteX0" fmla="*/ 0 w 1925752"/>
              <a:gd name="connsiteY0" fmla="*/ 0 h 954107"/>
              <a:gd name="connsiteX1" fmla="*/ 661175 w 1925752"/>
              <a:gd name="connsiteY1" fmla="*/ 0 h 954107"/>
              <a:gd name="connsiteX2" fmla="*/ 1245320 w 1925752"/>
              <a:gd name="connsiteY2" fmla="*/ 0 h 954107"/>
              <a:gd name="connsiteX3" fmla="*/ 1925752 w 1925752"/>
              <a:gd name="connsiteY3" fmla="*/ 0 h 954107"/>
              <a:gd name="connsiteX4" fmla="*/ 1925752 w 1925752"/>
              <a:gd name="connsiteY4" fmla="*/ 486595 h 954107"/>
              <a:gd name="connsiteX5" fmla="*/ 1925752 w 1925752"/>
              <a:gd name="connsiteY5" fmla="*/ 954107 h 954107"/>
              <a:gd name="connsiteX6" fmla="*/ 1245320 w 1925752"/>
              <a:gd name="connsiteY6" fmla="*/ 954107 h 954107"/>
              <a:gd name="connsiteX7" fmla="*/ 603402 w 1925752"/>
              <a:gd name="connsiteY7" fmla="*/ 954107 h 954107"/>
              <a:gd name="connsiteX8" fmla="*/ 0 w 1925752"/>
              <a:gd name="connsiteY8" fmla="*/ 954107 h 954107"/>
              <a:gd name="connsiteX9" fmla="*/ 0 w 1925752"/>
              <a:gd name="connsiteY9" fmla="*/ 467512 h 954107"/>
              <a:gd name="connsiteX10" fmla="*/ 0 w 1925752"/>
              <a:gd name="connsiteY10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5752" h="954107" fill="none" extrusionOk="0">
                <a:moveTo>
                  <a:pt x="0" y="0"/>
                </a:moveTo>
                <a:cubicBezTo>
                  <a:pt x="266051" y="-32265"/>
                  <a:pt x="332964" y="-28170"/>
                  <a:pt x="661175" y="0"/>
                </a:cubicBezTo>
                <a:cubicBezTo>
                  <a:pt x="989386" y="28170"/>
                  <a:pt x="1038164" y="7467"/>
                  <a:pt x="1245320" y="0"/>
                </a:cubicBezTo>
                <a:cubicBezTo>
                  <a:pt x="1452476" y="-7467"/>
                  <a:pt x="1768487" y="-31578"/>
                  <a:pt x="1925752" y="0"/>
                </a:cubicBezTo>
                <a:cubicBezTo>
                  <a:pt x="1938346" y="107491"/>
                  <a:pt x="1912598" y="276865"/>
                  <a:pt x="1925752" y="486595"/>
                </a:cubicBezTo>
                <a:cubicBezTo>
                  <a:pt x="1938906" y="696326"/>
                  <a:pt x="1930140" y="761441"/>
                  <a:pt x="1925752" y="954107"/>
                </a:cubicBezTo>
                <a:cubicBezTo>
                  <a:pt x="1748294" y="930560"/>
                  <a:pt x="1504835" y="986114"/>
                  <a:pt x="1245320" y="954107"/>
                </a:cubicBezTo>
                <a:cubicBezTo>
                  <a:pt x="985805" y="922100"/>
                  <a:pt x="848215" y="950732"/>
                  <a:pt x="603402" y="954107"/>
                </a:cubicBezTo>
                <a:cubicBezTo>
                  <a:pt x="358589" y="957482"/>
                  <a:pt x="259482" y="938705"/>
                  <a:pt x="0" y="954107"/>
                </a:cubicBezTo>
                <a:cubicBezTo>
                  <a:pt x="-2058" y="752468"/>
                  <a:pt x="-22625" y="704510"/>
                  <a:pt x="0" y="467512"/>
                </a:cubicBezTo>
                <a:cubicBezTo>
                  <a:pt x="22625" y="230515"/>
                  <a:pt x="-8791" y="230282"/>
                  <a:pt x="0" y="0"/>
                </a:cubicBezTo>
                <a:close/>
              </a:path>
              <a:path w="1925752" h="954107" stroke="0" extrusionOk="0">
                <a:moveTo>
                  <a:pt x="0" y="0"/>
                </a:moveTo>
                <a:cubicBezTo>
                  <a:pt x="289559" y="-8413"/>
                  <a:pt x="423520" y="-14139"/>
                  <a:pt x="584145" y="0"/>
                </a:cubicBezTo>
                <a:cubicBezTo>
                  <a:pt x="744771" y="14139"/>
                  <a:pt x="1098602" y="7965"/>
                  <a:pt x="1245320" y="0"/>
                </a:cubicBezTo>
                <a:cubicBezTo>
                  <a:pt x="1392038" y="-7965"/>
                  <a:pt x="1736579" y="30870"/>
                  <a:pt x="1925752" y="0"/>
                </a:cubicBezTo>
                <a:cubicBezTo>
                  <a:pt x="1944097" y="189502"/>
                  <a:pt x="1920500" y="264170"/>
                  <a:pt x="1925752" y="477054"/>
                </a:cubicBezTo>
                <a:cubicBezTo>
                  <a:pt x="1931004" y="689938"/>
                  <a:pt x="1915047" y="781510"/>
                  <a:pt x="1925752" y="954107"/>
                </a:cubicBezTo>
                <a:cubicBezTo>
                  <a:pt x="1748043" y="984573"/>
                  <a:pt x="1556668" y="932505"/>
                  <a:pt x="1245320" y="954107"/>
                </a:cubicBezTo>
                <a:cubicBezTo>
                  <a:pt x="933972" y="975709"/>
                  <a:pt x="904279" y="925803"/>
                  <a:pt x="564887" y="954107"/>
                </a:cubicBezTo>
                <a:cubicBezTo>
                  <a:pt x="225495" y="982411"/>
                  <a:pt x="219978" y="969428"/>
                  <a:pt x="0" y="954107"/>
                </a:cubicBezTo>
                <a:cubicBezTo>
                  <a:pt x="-19704" y="727273"/>
                  <a:pt x="15716" y="602016"/>
                  <a:pt x="0" y="467512"/>
                </a:cubicBezTo>
                <a:cubicBezTo>
                  <a:pt x="-15716" y="333009"/>
                  <a:pt x="1642" y="126211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76498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대정읍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안덕면</a:t>
            </a:r>
            <a:endParaRPr lang="ko-KR" altLang="en-US" sz="2800">
              <a:latin typeface="Gmarket Sans TTF Bold"/>
              <a:ea typeface="Gmarket Sans TTF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3FED9-969C-4E47-9907-92F777B36091}"/>
              </a:ext>
            </a:extLst>
          </p:cNvPr>
          <p:cNvSpPr txBox="1"/>
          <p:nvPr/>
        </p:nvSpPr>
        <p:spPr>
          <a:xfrm>
            <a:off x="9675240" y="7316085"/>
            <a:ext cx="2346423" cy="1661993"/>
          </a:xfrm>
          <a:custGeom>
            <a:avLst/>
            <a:gdLst>
              <a:gd name="connsiteX0" fmla="*/ 0 w 2346423"/>
              <a:gd name="connsiteY0" fmla="*/ 0 h 1661993"/>
              <a:gd name="connsiteX1" fmla="*/ 539677 w 2346423"/>
              <a:gd name="connsiteY1" fmla="*/ 0 h 1661993"/>
              <a:gd name="connsiteX2" fmla="*/ 1079355 w 2346423"/>
              <a:gd name="connsiteY2" fmla="*/ 0 h 1661993"/>
              <a:gd name="connsiteX3" fmla="*/ 1689425 w 2346423"/>
              <a:gd name="connsiteY3" fmla="*/ 0 h 1661993"/>
              <a:gd name="connsiteX4" fmla="*/ 2346423 w 2346423"/>
              <a:gd name="connsiteY4" fmla="*/ 0 h 1661993"/>
              <a:gd name="connsiteX5" fmla="*/ 2346423 w 2346423"/>
              <a:gd name="connsiteY5" fmla="*/ 537378 h 1661993"/>
              <a:gd name="connsiteX6" fmla="*/ 2346423 w 2346423"/>
              <a:gd name="connsiteY6" fmla="*/ 1091375 h 1661993"/>
              <a:gd name="connsiteX7" fmla="*/ 2346423 w 2346423"/>
              <a:gd name="connsiteY7" fmla="*/ 1661993 h 1661993"/>
              <a:gd name="connsiteX8" fmla="*/ 1830210 w 2346423"/>
              <a:gd name="connsiteY8" fmla="*/ 1661993 h 1661993"/>
              <a:gd name="connsiteX9" fmla="*/ 1220140 w 2346423"/>
              <a:gd name="connsiteY9" fmla="*/ 1661993 h 1661993"/>
              <a:gd name="connsiteX10" fmla="*/ 703927 w 2346423"/>
              <a:gd name="connsiteY10" fmla="*/ 1661993 h 1661993"/>
              <a:gd name="connsiteX11" fmla="*/ 0 w 2346423"/>
              <a:gd name="connsiteY11" fmla="*/ 1661993 h 1661993"/>
              <a:gd name="connsiteX12" fmla="*/ 0 w 2346423"/>
              <a:gd name="connsiteY12" fmla="*/ 1141235 h 1661993"/>
              <a:gd name="connsiteX13" fmla="*/ 0 w 2346423"/>
              <a:gd name="connsiteY13" fmla="*/ 570618 h 1661993"/>
              <a:gd name="connsiteX14" fmla="*/ 0 w 2346423"/>
              <a:gd name="connsiteY14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6423" h="1661993" fill="none" extrusionOk="0">
                <a:moveTo>
                  <a:pt x="0" y="0"/>
                </a:moveTo>
                <a:cubicBezTo>
                  <a:pt x="202713" y="2709"/>
                  <a:pt x="428979" y="-3502"/>
                  <a:pt x="539677" y="0"/>
                </a:cubicBezTo>
                <a:cubicBezTo>
                  <a:pt x="650375" y="3502"/>
                  <a:pt x="870925" y="929"/>
                  <a:pt x="1079355" y="0"/>
                </a:cubicBezTo>
                <a:cubicBezTo>
                  <a:pt x="1287785" y="-929"/>
                  <a:pt x="1512475" y="12797"/>
                  <a:pt x="1689425" y="0"/>
                </a:cubicBezTo>
                <a:cubicBezTo>
                  <a:pt x="1866375" y="-12797"/>
                  <a:pt x="2087773" y="-6795"/>
                  <a:pt x="2346423" y="0"/>
                </a:cubicBezTo>
                <a:cubicBezTo>
                  <a:pt x="2330729" y="242594"/>
                  <a:pt x="2351140" y="425772"/>
                  <a:pt x="2346423" y="537378"/>
                </a:cubicBezTo>
                <a:cubicBezTo>
                  <a:pt x="2341706" y="648984"/>
                  <a:pt x="2334620" y="855925"/>
                  <a:pt x="2346423" y="1091375"/>
                </a:cubicBezTo>
                <a:cubicBezTo>
                  <a:pt x="2358226" y="1326825"/>
                  <a:pt x="2359499" y="1514854"/>
                  <a:pt x="2346423" y="1661993"/>
                </a:cubicBezTo>
                <a:cubicBezTo>
                  <a:pt x="2144892" y="1682781"/>
                  <a:pt x="2015389" y="1674157"/>
                  <a:pt x="1830210" y="1661993"/>
                </a:cubicBezTo>
                <a:cubicBezTo>
                  <a:pt x="1645031" y="1649829"/>
                  <a:pt x="1461387" y="1669437"/>
                  <a:pt x="1220140" y="1661993"/>
                </a:cubicBezTo>
                <a:cubicBezTo>
                  <a:pt x="978893" y="1654550"/>
                  <a:pt x="814528" y="1677541"/>
                  <a:pt x="703927" y="1661993"/>
                </a:cubicBezTo>
                <a:cubicBezTo>
                  <a:pt x="593326" y="1646445"/>
                  <a:pt x="271255" y="1659908"/>
                  <a:pt x="0" y="1661993"/>
                </a:cubicBezTo>
                <a:cubicBezTo>
                  <a:pt x="-16879" y="1416307"/>
                  <a:pt x="-25817" y="1288572"/>
                  <a:pt x="0" y="1141235"/>
                </a:cubicBezTo>
                <a:cubicBezTo>
                  <a:pt x="25817" y="993898"/>
                  <a:pt x="-20704" y="716204"/>
                  <a:pt x="0" y="570618"/>
                </a:cubicBezTo>
                <a:cubicBezTo>
                  <a:pt x="20704" y="425032"/>
                  <a:pt x="22093" y="115474"/>
                  <a:pt x="0" y="0"/>
                </a:cubicBezTo>
                <a:close/>
              </a:path>
              <a:path w="2346423" h="1661993" stroke="0" extrusionOk="0">
                <a:moveTo>
                  <a:pt x="0" y="0"/>
                </a:moveTo>
                <a:cubicBezTo>
                  <a:pt x="130500" y="24421"/>
                  <a:pt x="485338" y="-29614"/>
                  <a:pt x="633534" y="0"/>
                </a:cubicBezTo>
                <a:cubicBezTo>
                  <a:pt x="781730" y="29614"/>
                  <a:pt x="1101148" y="17373"/>
                  <a:pt x="1267068" y="0"/>
                </a:cubicBezTo>
                <a:cubicBezTo>
                  <a:pt x="1432988" y="-17373"/>
                  <a:pt x="1553915" y="15899"/>
                  <a:pt x="1783281" y="0"/>
                </a:cubicBezTo>
                <a:cubicBezTo>
                  <a:pt x="2012647" y="-15899"/>
                  <a:pt x="2174907" y="-15170"/>
                  <a:pt x="2346423" y="0"/>
                </a:cubicBezTo>
                <a:cubicBezTo>
                  <a:pt x="2342351" y="200831"/>
                  <a:pt x="2372339" y="300964"/>
                  <a:pt x="2346423" y="520758"/>
                </a:cubicBezTo>
                <a:cubicBezTo>
                  <a:pt x="2320507" y="740552"/>
                  <a:pt x="2353211" y="812267"/>
                  <a:pt x="2346423" y="1024896"/>
                </a:cubicBezTo>
                <a:cubicBezTo>
                  <a:pt x="2339635" y="1237525"/>
                  <a:pt x="2338590" y="1436758"/>
                  <a:pt x="2346423" y="1661993"/>
                </a:cubicBezTo>
                <a:cubicBezTo>
                  <a:pt x="2150693" y="1654695"/>
                  <a:pt x="2030466" y="1635990"/>
                  <a:pt x="1736353" y="1661993"/>
                </a:cubicBezTo>
                <a:cubicBezTo>
                  <a:pt x="1442240" y="1687997"/>
                  <a:pt x="1313705" y="1641893"/>
                  <a:pt x="1149747" y="1661993"/>
                </a:cubicBezTo>
                <a:cubicBezTo>
                  <a:pt x="985789" y="1682093"/>
                  <a:pt x="693132" y="1652802"/>
                  <a:pt x="563142" y="1661993"/>
                </a:cubicBezTo>
                <a:cubicBezTo>
                  <a:pt x="433153" y="1671184"/>
                  <a:pt x="118130" y="1685039"/>
                  <a:pt x="0" y="1661993"/>
                </a:cubicBezTo>
                <a:cubicBezTo>
                  <a:pt x="-23452" y="1546081"/>
                  <a:pt x="12508" y="1242515"/>
                  <a:pt x="0" y="1107995"/>
                </a:cubicBezTo>
                <a:cubicBezTo>
                  <a:pt x="-12508" y="973475"/>
                  <a:pt x="-21337" y="684268"/>
                  <a:pt x="0" y="553998"/>
                </a:cubicBezTo>
                <a:cubicBezTo>
                  <a:pt x="21337" y="423728"/>
                  <a:pt x="-12019" y="129854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상예동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중문동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서귀동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en-US" altLang="ko-KR">
                <a:latin typeface="Gmarket Sans TTF Bold"/>
                <a:ea typeface="여기어때 잘난체"/>
              </a:rPr>
              <a:t>(</a:t>
            </a:r>
            <a:r>
              <a:rPr lang="ko-KR" altLang="en-US">
                <a:latin typeface="Gmarket Sans TTF Bold"/>
                <a:ea typeface="Gmarket Sans TTF Medium"/>
              </a:rPr>
              <a:t>외 </a:t>
            </a:r>
            <a:r>
              <a:rPr lang="en-US" altLang="ko-KR">
                <a:latin typeface="Gmarket Sans TTF Bold"/>
                <a:ea typeface="여기어때 잘난체"/>
              </a:rPr>
              <a:t>12</a:t>
            </a:r>
            <a:r>
              <a:rPr lang="ko-KR" altLang="en-US">
                <a:latin typeface="Gmarket Sans TTF Bold"/>
                <a:ea typeface="Gmarket Sans TTF Medium"/>
              </a:rPr>
              <a:t>동</a:t>
            </a:r>
            <a:r>
              <a:rPr lang="en-US" altLang="ko-KR">
                <a:latin typeface="Gmarket Sans TTF Bold"/>
                <a:ea typeface="여기어때 잘난체"/>
              </a:rPr>
              <a:t>)</a:t>
            </a:r>
            <a:endParaRPr lang="ko-KR" altLang="en-US">
              <a:latin typeface="Gmarket Sans TTF Bold"/>
              <a:ea typeface="Gmarket Sans TTF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FB720F-C4B3-4311-85EE-8DD80D90303C}"/>
              </a:ext>
            </a:extLst>
          </p:cNvPr>
          <p:cNvSpPr txBox="1"/>
          <p:nvPr/>
        </p:nvSpPr>
        <p:spPr>
          <a:xfrm>
            <a:off x="13430828" y="5470236"/>
            <a:ext cx="1954537" cy="1384995"/>
          </a:xfrm>
          <a:custGeom>
            <a:avLst/>
            <a:gdLst>
              <a:gd name="connsiteX0" fmla="*/ 0 w 1954537"/>
              <a:gd name="connsiteY0" fmla="*/ 0 h 1384995"/>
              <a:gd name="connsiteX1" fmla="*/ 612422 w 1954537"/>
              <a:gd name="connsiteY1" fmla="*/ 0 h 1384995"/>
              <a:gd name="connsiteX2" fmla="*/ 1283479 w 1954537"/>
              <a:gd name="connsiteY2" fmla="*/ 0 h 1384995"/>
              <a:gd name="connsiteX3" fmla="*/ 1954537 w 1954537"/>
              <a:gd name="connsiteY3" fmla="*/ 0 h 1384995"/>
              <a:gd name="connsiteX4" fmla="*/ 1954537 w 1954537"/>
              <a:gd name="connsiteY4" fmla="*/ 720197 h 1384995"/>
              <a:gd name="connsiteX5" fmla="*/ 1954537 w 1954537"/>
              <a:gd name="connsiteY5" fmla="*/ 1384995 h 1384995"/>
              <a:gd name="connsiteX6" fmla="*/ 1303025 w 1954537"/>
              <a:gd name="connsiteY6" fmla="*/ 1384995 h 1384995"/>
              <a:gd name="connsiteX7" fmla="*/ 690603 w 1954537"/>
              <a:gd name="connsiteY7" fmla="*/ 1384995 h 1384995"/>
              <a:gd name="connsiteX8" fmla="*/ 0 w 1954537"/>
              <a:gd name="connsiteY8" fmla="*/ 1384995 h 1384995"/>
              <a:gd name="connsiteX9" fmla="*/ 0 w 1954537"/>
              <a:gd name="connsiteY9" fmla="*/ 692498 h 1384995"/>
              <a:gd name="connsiteX10" fmla="*/ 0 w 1954537"/>
              <a:gd name="connsiteY10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4537" h="1384995" fill="none" extrusionOk="0">
                <a:moveTo>
                  <a:pt x="0" y="0"/>
                </a:moveTo>
                <a:cubicBezTo>
                  <a:pt x="267290" y="119"/>
                  <a:pt x="376245" y="23780"/>
                  <a:pt x="612422" y="0"/>
                </a:cubicBezTo>
                <a:cubicBezTo>
                  <a:pt x="848599" y="-23780"/>
                  <a:pt x="1066247" y="11901"/>
                  <a:pt x="1283479" y="0"/>
                </a:cubicBezTo>
                <a:cubicBezTo>
                  <a:pt x="1500711" y="-11901"/>
                  <a:pt x="1790077" y="-24943"/>
                  <a:pt x="1954537" y="0"/>
                </a:cubicBezTo>
                <a:cubicBezTo>
                  <a:pt x="1970690" y="231916"/>
                  <a:pt x="1954212" y="477934"/>
                  <a:pt x="1954537" y="720197"/>
                </a:cubicBezTo>
                <a:cubicBezTo>
                  <a:pt x="1954862" y="962460"/>
                  <a:pt x="1932244" y="1104260"/>
                  <a:pt x="1954537" y="1384995"/>
                </a:cubicBezTo>
                <a:cubicBezTo>
                  <a:pt x="1758679" y="1398418"/>
                  <a:pt x="1450416" y="1409508"/>
                  <a:pt x="1303025" y="1384995"/>
                </a:cubicBezTo>
                <a:cubicBezTo>
                  <a:pt x="1155634" y="1360482"/>
                  <a:pt x="826206" y="1367946"/>
                  <a:pt x="690603" y="1384995"/>
                </a:cubicBezTo>
                <a:cubicBezTo>
                  <a:pt x="555000" y="1402044"/>
                  <a:pt x="231508" y="1380434"/>
                  <a:pt x="0" y="1384995"/>
                </a:cubicBezTo>
                <a:cubicBezTo>
                  <a:pt x="-7942" y="1120319"/>
                  <a:pt x="8308" y="916263"/>
                  <a:pt x="0" y="692498"/>
                </a:cubicBezTo>
                <a:cubicBezTo>
                  <a:pt x="-8308" y="468733"/>
                  <a:pt x="25475" y="279254"/>
                  <a:pt x="0" y="0"/>
                </a:cubicBezTo>
                <a:close/>
              </a:path>
              <a:path w="1954537" h="1384995" stroke="0" extrusionOk="0">
                <a:moveTo>
                  <a:pt x="0" y="0"/>
                </a:moveTo>
                <a:cubicBezTo>
                  <a:pt x="215563" y="-28800"/>
                  <a:pt x="384957" y="-13797"/>
                  <a:pt x="690603" y="0"/>
                </a:cubicBezTo>
                <a:cubicBezTo>
                  <a:pt x="996249" y="13797"/>
                  <a:pt x="1163529" y="-26891"/>
                  <a:pt x="1283479" y="0"/>
                </a:cubicBezTo>
                <a:cubicBezTo>
                  <a:pt x="1403429" y="26891"/>
                  <a:pt x="1699324" y="-31555"/>
                  <a:pt x="1954537" y="0"/>
                </a:cubicBezTo>
                <a:cubicBezTo>
                  <a:pt x="1946164" y="326112"/>
                  <a:pt x="1959651" y="421018"/>
                  <a:pt x="1954537" y="678648"/>
                </a:cubicBezTo>
                <a:cubicBezTo>
                  <a:pt x="1949423" y="936278"/>
                  <a:pt x="1972294" y="1199258"/>
                  <a:pt x="1954537" y="1384995"/>
                </a:cubicBezTo>
                <a:cubicBezTo>
                  <a:pt x="1752258" y="1361996"/>
                  <a:pt x="1533802" y="1392271"/>
                  <a:pt x="1283479" y="1384995"/>
                </a:cubicBezTo>
                <a:cubicBezTo>
                  <a:pt x="1033156" y="1377719"/>
                  <a:pt x="986836" y="1401520"/>
                  <a:pt x="690603" y="1384995"/>
                </a:cubicBezTo>
                <a:cubicBezTo>
                  <a:pt x="394370" y="1368470"/>
                  <a:pt x="202185" y="1358040"/>
                  <a:pt x="0" y="1384995"/>
                </a:cubicBezTo>
                <a:cubicBezTo>
                  <a:pt x="26016" y="1093805"/>
                  <a:pt x="25294" y="860662"/>
                  <a:pt x="0" y="692498"/>
                </a:cubicBezTo>
                <a:cubicBezTo>
                  <a:pt x="-25294" y="524334"/>
                  <a:pt x="-27080" y="257583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22083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남원읍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 err="1">
                <a:latin typeface="Gmarket Sans TTF Bold"/>
                <a:ea typeface="Gmarket Sans TTF Medium"/>
              </a:rPr>
              <a:t>표선면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pPr algn="ctr"/>
            <a:r>
              <a:rPr lang="ko-KR" altLang="en-US" sz="2800">
                <a:latin typeface="Gmarket Sans TTF Bold"/>
                <a:ea typeface="Gmarket Sans TTF Medium"/>
              </a:rPr>
              <a:t>성산읍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3017563" y="-261042"/>
            <a:ext cx="5749066" cy="1756145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21" name="Object 12">
            <a:extLst>
              <a:ext uri="{FF2B5EF4-FFF2-40B4-BE49-F238E27FC236}">
                <a16:creationId xmlns:a16="http://schemas.microsoft.com/office/drawing/2014/main" id="{B183E635-9593-4B3F-B73D-E88A1B39AE36}"/>
              </a:ext>
            </a:extLst>
          </p:cNvPr>
          <p:cNvSpPr txBox="1"/>
          <p:nvPr/>
        </p:nvSpPr>
        <p:spPr>
          <a:xfrm>
            <a:off x="3879832" y="114623"/>
            <a:ext cx="4367958" cy="1211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 분류 기준</a:t>
            </a:r>
            <a:endParaRPr lang="en-US" sz="5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AE108-0C8F-4F78-B421-0CC2888847AC}"/>
              </a:ext>
            </a:extLst>
          </p:cNvPr>
          <p:cNvSpPr txBox="1"/>
          <p:nvPr/>
        </p:nvSpPr>
        <p:spPr>
          <a:xfrm>
            <a:off x="2257434" y="1663291"/>
            <a:ext cx="2986759" cy="954107"/>
          </a:xfrm>
          <a:custGeom>
            <a:avLst/>
            <a:gdLst>
              <a:gd name="connsiteX0" fmla="*/ 0 w 2986759"/>
              <a:gd name="connsiteY0" fmla="*/ 0 h 954107"/>
              <a:gd name="connsiteX1" fmla="*/ 537617 w 2986759"/>
              <a:gd name="connsiteY1" fmla="*/ 0 h 954107"/>
              <a:gd name="connsiteX2" fmla="*/ 1075233 w 2986759"/>
              <a:gd name="connsiteY2" fmla="*/ 0 h 954107"/>
              <a:gd name="connsiteX3" fmla="*/ 1612850 w 2986759"/>
              <a:gd name="connsiteY3" fmla="*/ 0 h 954107"/>
              <a:gd name="connsiteX4" fmla="*/ 2150466 w 2986759"/>
              <a:gd name="connsiteY4" fmla="*/ 0 h 954107"/>
              <a:gd name="connsiteX5" fmla="*/ 2986759 w 2986759"/>
              <a:gd name="connsiteY5" fmla="*/ 0 h 954107"/>
              <a:gd name="connsiteX6" fmla="*/ 2986759 w 2986759"/>
              <a:gd name="connsiteY6" fmla="*/ 486595 h 954107"/>
              <a:gd name="connsiteX7" fmla="*/ 2986759 w 2986759"/>
              <a:gd name="connsiteY7" fmla="*/ 954107 h 954107"/>
              <a:gd name="connsiteX8" fmla="*/ 2449142 w 2986759"/>
              <a:gd name="connsiteY8" fmla="*/ 954107 h 954107"/>
              <a:gd name="connsiteX9" fmla="*/ 1881658 w 2986759"/>
              <a:gd name="connsiteY9" fmla="*/ 954107 h 954107"/>
              <a:gd name="connsiteX10" fmla="*/ 1254439 w 2986759"/>
              <a:gd name="connsiteY10" fmla="*/ 954107 h 954107"/>
              <a:gd name="connsiteX11" fmla="*/ 657087 w 2986759"/>
              <a:gd name="connsiteY11" fmla="*/ 954107 h 954107"/>
              <a:gd name="connsiteX12" fmla="*/ 0 w 2986759"/>
              <a:gd name="connsiteY12" fmla="*/ 954107 h 954107"/>
              <a:gd name="connsiteX13" fmla="*/ 0 w 2986759"/>
              <a:gd name="connsiteY13" fmla="*/ 477054 h 954107"/>
              <a:gd name="connsiteX14" fmla="*/ 0 w 2986759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86759" h="954107" fill="none" extrusionOk="0">
                <a:moveTo>
                  <a:pt x="0" y="0"/>
                </a:moveTo>
                <a:cubicBezTo>
                  <a:pt x="125828" y="24158"/>
                  <a:pt x="378337" y="-21115"/>
                  <a:pt x="537617" y="0"/>
                </a:cubicBezTo>
                <a:cubicBezTo>
                  <a:pt x="696897" y="21115"/>
                  <a:pt x="838107" y="15889"/>
                  <a:pt x="1075233" y="0"/>
                </a:cubicBezTo>
                <a:cubicBezTo>
                  <a:pt x="1312359" y="-15889"/>
                  <a:pt x="1438110" y="-7468"/>
                  <a:pt x="1612850" y="0"/>
                </a:cubicBezTo>
                <a:cubicBezTo>
                  <a:pt x="1787590" y="7468"/>
                  <a:pt x="1994407" y="-2966"/>
                  <a:pt x="2150466" y="0"/>
                </a:cubicBezTo>
                <a:cubicBezTo>
                  <a:pt x="2306525" y="2966"/>
                  <a:pt x="2680520" y="41295"/>
                  <a:pt x="2986759" y="0"/>
                </a:cubicBezTo>
                <a:cubicBezTo>
                  <a:pt x="2966048" y="133475"/>
                  <a:pt x="3006544" y="269302"/>
                  <a:pt x="2986759" y="486595"/>
                </a:cubicBezTo>
                <a:cubicBezTo>
                  <a:pt x="2966974" y="703888"/>
                  <a:pt x="2994405" y="785777"/>
                  <a:pt x="2986759" y="954107"/>
                </a:cubicBezTo>
                <a:cubicBezTo>
                  <a:pt x="2719186" y="940236"/>
                  <a:pt x="2623040" y="979942"/>
                  <a:pt x="2449142" y="954107"/>
                </a:cubicBezTo>
                <a:cubicBezTo>
                  <a:pt x="2275244" y="928272"/>
                  <a:pt x="2005915" y="949595"/>
                  <a:pt x="1881658" y="954107"/>
                </a:cubicBezTo>
                <a:cubicBezTo>
                  <a:pt x="1757401" y="958619"/>
                  <a:pt x="1494275" y="970018"/>
                  <a:pt x="1254439" y="954107"/>
                </a:cubicBezTo>
                <a:cubicBezTo>
                  <a:pt x="1014603" y="938196"/>
                  <a:pt x="839316" y="983602"/>
                  <a:pt x="657087" y="954107"/>
                </a:cubicBezTo>
                <a:cubicBezTo>
                  <a:pt x="474858" y="924612"/>
                  <a:pt x="179515" y="962612"/>
                  <a:pt x="0" y="954107"/>
                </a:cubicBezTo>
                <a:cubicBezTo>
                  <a:pt x="-2979" y="728966"/>
                  <a:pt x="-7244" y="606298"/>
                  <a:pt x="0" y="477054"/>
                </a:cubicBezTo>
                <a:cubicBezTo>
                  <a:pt x="7244" y="347810"/>
                  <a:pt x="12413" y="162979"/>
                  <a:pt x="0" y="0"/>
                </a:cubicBezTo>
                <a:close/>
              </a:path>
              <a:path w="2986759" h="954107" stroke="0" extrusionOk="0">
                <a:moveTo>
                  <a:pt x="0" y="0"/>
                </a:moveTo>
                <a:cubicBezTo>
                  <a:pt x="301316" y="18763"/>
                  <a:pt x="431285" y="22280"/>
                  <a:pt x="627219" y="0"/>
                </a:cubicBezTo>
                <a:cubicBezTo>
                  <a:pt x="823153" y="-22280"/>
                  <a:pt x="1030712" y="-3895"/>
                  <a:pt x="1164836" y="0"/>
                </a:cubicBezTo>
                <a:cubicBezTo>
                  <a:pt x="1298960" y="3895"/>
                  <a:pt x="1484047" y="28317"/>
                  <a:pt x="1732320" y="0"/>
                </a:cubicBezTo>
                <a:cubicBezTo>
                  <a:pt x="1980593" y="-28317"/>
                  <a:pt x="2131130" y="-17307"/>
                  <a:pt x="2329672" y="0"/>
                </a:cubicBezTo>
                <a:cubicBezTo>
                  <a:pt x="2528214" y="17307"/>
                  <a:pt x="2824286" y="-7990"/>
                  <a:pt x="2986759" y="0"/>
                </a:cubicBezTo>
                <a:cubicBezTo>
                  <a:pt x="3003786" y="170610"/>
                  <a:pt x="2973091" y="248010"/>
                  <a:pt x="2986759" y="448430"/>
                </a:cubicBezTo>
                <a:cubicBezTo>
                  <a:pt x="3000428" y="648850"/>
                  <a:pt x="2974225" y="726649"/>
                  <a:pt x="2986759" y="954107"/>
                </a:cubicBezTo>
                <a:cubicBezTo>
                  <a:pt x="2769310" y="949882"/>
                  <a:pt x="2686872" y="943505"/>
                  <a:pt x="2389407" y="954107"/>
                </a:cubicBezTo>
                <a:cubicBezTo>
                  <a:pt x="2091942" y="964709"/>
                  <a:pt x="2115834" y="947093"/>
                  <a:pt x="1881658" y="954107"/>
                </a:cubicBezTo>
                <a:cubicBezTo>
                  <a:pt x="1647482" y="961121"/>
                  <a:pt x="1589348" y="954150"/>
                  <a:pt x="1344042" y="954107"/>
                </a:cubicBezTo>
                <a:cubicBezTo>
                  <a:pt x="1098736" y="954064"/>
                  <a:pt x="1075312" y="935434"/>
                  <a:pt x="836293" y="954107"/>
                </a:cubicBezTo>
                <a:cubicBezTo>
                  <a:pt x="597274" y="972780"/>
                  <a:pt x="321125" y="923677"/>
                  <a:pt x="0" y="954107"/>
                </a:cubicBezTo>
                <a:cubicBezTo>
                  <a:pt x="-15884" y="732590"/>
                  <a:pt x="3887" y="594794"/>
                  <a:pt x="0" y="477054"/>
                </a:cubicBezTo>
                <a:cubicBezTo>
                  <a:pt x="-3887" y="359314"/>
                  <a:pt x="-6982" y="12508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49421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>
                <a:latin typeface="Gmarket Sans TTF Bold"/>
                <a:ea typeface="여기어때 잘난체 OTF"/>
              </a:rPr>
              <a:t># </a:t>
            </a:r>
            <a:r>
              <a:rPr lang="ko-KR" altLang="en-US" sz="2800">
                <a:latin typeface="Gmarket Sans TTF Bold"/>
                <a:ea typeface="Gmarket Sans TTF Medium"/>
              </a:rPr>
              <a:t>기타</a:t>
            </a:r>
            <a:endParaRPr lang="en-US" altLang="ko-KR" sz="2800">
              <a:latin typeface="Gmarket Sans TTF Bold"/>
              <a:ea typeface="Gmarket Sans TTF Medium"/>
            </a:endParaRPr>
          </a:p>
          <a:p>
            <a:r>
              <a:rPr lang="ko-KR" altLang="en-US" sz="2800">
                <a:latin typeface="Gmarket Sans TTF Bold"/>
                <a:ea typeface="Gmarket Sans TTF Medium"/>
              </a:rPr>
              <a:t>추자면</a:t>
            </a:r>
            <a:r>
              <a:rPr lang="en-US" altLang="ko-KR" sz="2800">
                <a:latin typeface="Gmarket Sans TTF Bold"/>
                <a:ea typeface="여기어때 잘난체 OTF"/>
              </a:rPr>
              <a:t>, </a:t>
            </a:r>
            <a:r>
              <a:rPr lang="ko-KR" altLang="en-US" sz="2800" err="1">
                <a:latin typeface="Gmarket Sans TTF Bold"/>
                <a:ea typeface="Gmarket Sans TTF Medium"/>
              </a:rPr>
              <a:t>우도면</a:t>
            </a:r>
            <a:endParaRPr lang="ko-KR" altLang="en-US" sz="2800">
              <a:latin typeface="Gmarket Sans TTF Bold"/>
              <a:ea typeface="Gmarket Sans TTF Medium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FC9513F-1B36-4492-BB1E-486F47349197}"/>
              </a:ext>
            </a:extLst>
          </p:cNvPr>
          <p:cNvSpPr/>
          <p:nvPr/>
        </p:nvSpPr>
        <p:spPr>
          <a:xfrm>
            <a:off x="9311878" y="6719715"/>
            <a:ext cx="379363" cy="638629"/>
          </a:xfrm>
          <a:custGeom>
            <a:avLst/>
            <a:gdLst>
              <a:gd name="connsiteX0" fmla="*/ 1135 w 379363"/>
              <a:gd name="connsiteY0" fmla="*/ 0 h 638629"/>
              <a:gd name="connsiteX1" fmla="*/ 15649 w 379363"/>
              <a:gd name="connsiteY1" fmla="*/ 290286 h 638629"/>
              <a:gd name="connsiteX2" fmla="*/ 102735 w 379363"/>
              <a:gd name="connsiteY2" fmla="*/ 348343 h 638629"/>
              <a:gd name="connsiteX3" fmla="*/ 305935 w 379363"/>
              <a:gd name="connsiteY3" fmla="*/ 348343 h 638629"/>
              <a:gd name="connsiteX4" fmla="*/ 320449 w 379363"/>
              <a:gd name="connsiteY4" fmla="*/ 391886 h 638629"/>
              <a:gd name="connsiteX5" fmla="*/ 349478 w 379363"/>
              <a:gd name="connsiteY5" fmla="*/ 435429 h 638629"/>
              <a:gd name="connsiteX6" fmla="*/ 378507 w 379363"/>
              <a:gd name="connsiteY6" fmla="*/ 580572 h 638629"/>
              <a:gd name="connsiteX7" fmla="*/ 378507 w 379363"/>
              <a:gd name="connsiteY7" fmla="*/ 638629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363" h="638629">
                <a:moveTo>
                  <a:pt x="1135" y="0"/>
                </a:moveTo>
                <a:cubicBezTo>
                  <a:pt x="5973" y="96762"/>
                  <a:pt x="-11478" y="197278"/>
                  <a:pt x="15649" y="290286"/>
                </a:cubicBezTo>
                <a:cubicBezTo>
                  <a:pt x="25418" y="323779"/>
                  <a:pt x="102735" y="348343"/>
                  <a:pt x="102735" y="348343"/>
                </a:cubicBezTo>
                <a:cubicBezTo>
                  <a:pt x="162941" y="339742"/>
                  <a:pt x="245729" y="318240"/>
                  <a:pt x="305935" y="348343"/>
                </a:cubicBezTo>
                <a:cubicBezTo>
                  <a:pt x="319619" y="355185"/>
                  <a:pt x="313607" y="378202"/>
                  <a:pt x="320449" y="391886"/>
                </a:cubicBezTo>
                <a:cubicBezTo>
                  <a:pt x="328250" y="407488"/>
                  <a:pt x="339802" y="420915"/>
                  <a:pt x="349478" y="435429"/>
                </a:cubicBezTo>
                <a:cubicBezTo>
                  <a:pt x="363088" y="489870"/>
                  <a:pt x="372576" y="521264"/>
                  <a:pt x="378507" y="580572"/>
                </a:cubicBezTo>
                <a:cubicBezTo>
                  <a:pt x="380433" y="599828"/>
                  <a:pt x="378507" y="619277"/>
                  <a:pt x="378507" y="638629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66213E6-F984-4626-93D7-DFAFFBB8E03E}"/>
              </a:ext>
            </a:extLst>
          </p:cNvPr>
          <p:cNvSpPr/>
          <p:nvPr/>
        </p:nvSpPr>
        <p:spPr>
          <a:xfrm>
            <a:off x="3164114" y="7315200"/>
            <a:ext cx="435429" cy="653143"/>
          </a:xfrm>
          <a:custGeom>
            <a:avLst/>
            <a:gdLst>
              <a:gd name="connsiteX0" fmla="*/ 0 w 435429"/>
              <a:gd name="connsiteY0" fmla="*/ 653143 h 653143"/>
              <a:gd name="connsiteX1" fmla="*/ 14515 w 435429"/>
              <a:gd name="connsiteY1" fmla="*/ 406400 h 653143"/>
              <a:gd name="connsiteX2" fmla="*/ 43543 w 435429"/>
              <a:gd name="connsiteY2" fmla="*/ 261257 h 653143"/>
              <a:gd name="connsiteX3" fmla="*/ 116115 w 435429"/>
              <a:gd name="connsiteY3" fmla="*/ 159657 h 653143"/>
              <a:gd name="connsiteX4" fmla="*/ 159657 w 435429"/>
              <a:gd name="connsiteY4" fmla="*/ 130629 h 653143"/>
              <a:gd name="connsiteX5" fmla="*/ 188686 w 435429"/>
              <a:gd name="connsiteY5" fmla="*/ 87086 h 653143"/>
              <a:gd name="connsiteX6" fmla="*/ 275772 w 435429"/>
              <a:gd name="connsiteY6" fmla="*/ 58057 h 653143"/>
              <a:gd name="connsiteX7" fmla="*/ 319315 w 435429"/>
              <a:gd name="connsiteY7" fmla="*/ 43543 h 653143"/>
              <a:gd name="connsiteX8" fmla="*/ 362857 w 435429"/>
              <a:gd name="connsiteY8" fmla="*/ 29029 h 653143"/>
              <a:gd name="connsiteX9" fmla="*/ 435429 w 435429"/>
              <a:gd name="connsiteY9" fmla="*/ 0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429" h="653143">
                <a:moveTo>
                  <a:pt x="0" y="653143"/>
                </a:moveTo>
                <a:cubicBezTo>
                  <a:pt x="4838" y="570895"/>
                  <a:pt x="7378" y="488480"/>
                  <a:pt x="14515" y="406400"/>
                </a:cubicBezTo>
                <a:cubicBezTo>
                  <a:pt x="17718" y="369570"/>
                  <a:pt x="31782" y="300462"/>
                  <a:pt x="43543" y="261257"/>
                </a:cubicBezTo>
                <a:cubicBezTo>
                  <a:pt x="73647" y="160911"/>
                  <a:pt x="45425" y="183220"/>
                  <a:pt x="116115" y="159657"/>
                </a:cubicBezTo>
                <a:cubicBezTo>
                  <a:pt x="130629" y="149981"/>
                  <a:pt x="147322" y="142964"/>
                  <a:pt x="159657" y="130629"/>
                </a:cubicBezTo>
                <a:cubicBezTo>
                  <a:pt x="171992" y="118294"/>
                  <a:pt x="173893" y="96331"/>
                  <a:pt x="188686" y="87086"/>
                </a:cubicBezTo>
                <a:cubicBezTo>
                  <a:pt x="214634" y="70869"/>
                  <a:pt x="246743" y="67733"/>
                  <a:pt x="275772" y="58057"/>
                </a:cubicBezTo>
                <a:lnTo>
                  <a:pt x="319315" y="43543"/>
                </a:lnTo>
                <a:cubicBezTo>
                  <a:pt x="333829" y="38705"/>
                  <a:pt x="348015" y="32740"/>
                  <a:pt x="362857" y="29029"/>
                </a:cubicBezTo>
                <a:cubicBezTo>
                  <a:pt x="427553" y="12855"/>
                  <a:pt x="406809" y="28620"/>
                  <a:pt x="435429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5" descr="표식 단색으로 채워진">
            <a:extLst>
              <a:ext uri="{FF2B5EF4-FFF2-40B4-BE49-F238E27FC236}">
                <a16:creationId xmlns:a16="http://schemas.microsoft.com/office/drawing/2014/main" id="{4EE1FB75-7F2F-45A6-B5D7-C07F0D71B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41979" y="1583871"/>
            <a:ext cx="1295400" cy="1295400"/>
          </a:xfrm>
          <a:prstGeom prst="rect">
            <a:avLst/>
          </a:prstGeom>
        </p:spPr>
      </p:pic>
      <p:pic>
        <p:nvPicPr>
          <p:cNvPr id="25" name="그래픽 5" descr="표식 단색으로 채워진">
            <a:extLst>
              <a:ext uri="{FF2B5EF4-FFF2-40B4-BE49-F238E27FC236}">
                <a16:creationId xmlns:a16="http://schemas.microsoft.com/office/drawing/2014/main" id="{38DD1484-D1A9-4D6C-B39B-06C5C5A80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8443" y="112122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0070" y="11029955"/>
            <a:ext cx="4893076" cy="670234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1405613" y="10824679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2" name="Object 42"/>
          <p:cNvSpPr txBox="1"/>
          <p:nvPr/>
        </p:nvSpPr>
        <p:spPr>
          <a:xfrm>
            <a:off x="10487951" y="1123533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14315192" y="11606736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50" name="Object 50"/>
          <p:cNvSpPr txBox="1"/>
          <p:nvPr/>
        </p:nvSpPr>
        <p:spPr>
          <a:xfrm>
            <a:off x="14612049" y="10607552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064759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A9E8007E-EB91-AF4A-A721-5D280D0B827A}"/>
              </a:ext>
            </a:extLst>
          </p:cNvPr>
          <p:cNvSpPr txBox="1"/>
          <p:nvPr/>
        </p:nvSpPr>
        <p:spPr>
          <a:xfrm>
            <a:off x="2809651" y="146405"/>
            <a:ext cx="6334349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  <a:p>
            <a:pPr algn="just"/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2" name="그룹 967">
            <a:extLst>
              <a:ext uri="{FF2B5EF4-FFF2-40B4-BE49-F238E27FC236}">
                <a16:creationId xmlns:a16="http://schemas.microsoft.com/office/drawing/2014/main" id="{111B0798-FC38-4D6F-8235-9A08AFF9FAC4}"/>
              </a:ext>
            </a:extLst>
          </p:cNvPr>
          <p:cNvGrpSpPr/>
          <p:nvPr/>
        </p:nvGrpSpPr>
        <p:grpSpPr>
          <a:xfrm>
            <a:off x="2583310" y="1806702"/>
            <a:ext cx="12219384" cy="7161486"/>
            <a:chOff x="4768592" y="2461728"/>
            <a:chExt cx="12649812" cy="7161486"/>
          </a:xfrm>
        </p:grpSpPr>
        <p:pic>
          <p:nvPicPr>
            <p:cNvPr id="7" name="그림 7">
              <a:extLst>
                <a:ext uri="{FF2B5EF4-FFF2-40B4-BE49-F238E27FC236}">
                  <a16:creationId xmlns:a16="http://schemas.microsoft.com/office/drawing/2014/main" id="{A7AB1CF4-6A95-450A-B39D-EECE73CD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11"/>
            <a:stretch/>
          </p:blipFill>
          <p:spPr>
            <a:xfrm>
              <a:off x="4768592" y="2775239"/>
              <a:ext cx="12649812" cy="6847975"/>
            </a:xfrm>
            <a:prstGeom prst="rect">
              <a:avLst/>
            </a:prstGeom>
          </p:spPr>
        </p:pic>
        <p:sp>
          <p:nvSpPr>
            <p:cNvPr id="51" name="직사각형 28">
              <a:extLst>
                <a:ext uri="{FF2B5EF4-FFF2-40B4-BE49-F238E27FC236}">
                  <a16:creationId xmlns:a16="http://schemas.microsoft.com/office/drawing/2014/main" id="{9E5B1179-0A27-FD4D-AEFF-3F6AFBA518DB}"/>
                </a:ext>
              </a:extLst>
            </p:cNvPr>
            <p:cNvSpPr/>
            <p:nvPr/>
          </p:nvSpPr>
          <p:spPr>
            <a:xfrm>
              <a:off x="13697066" y="3370596"/>
              <a:ext cx="3574192" cy="1911534"/>
            </a:xfrm>
            <a:prstGeom prst="rect">
              <a:avLst/>
            </a:prstGeom>
            <a:noFill/>
            <a:ln w="1270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076809" y="2461728"/>
              <a:ext cx="8432673" cy="8319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제주</a:t>
              </a:r>
              <a:r>
                <a:rPr 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내</a:t>
              </a:r>
              <a:r>
                <a:rPr 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권역별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/업종별</a:t>
              </a:r>
              <a:r>
                <a:rPr lang="en-US" altLang="ko-KR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재난지원금</a:t>
              </a:r>
              <a:r>
                <a:rPr lang="en-US" altLang="ko-KR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소비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액</a:t>
              </a:r>
              <a:endParaRPr 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" name="TextBox 977">
            <a:extLst>
              <a:ext uri="{FF2B5EF4-FFF2-40B4-BE49-F238E27FC236}">
                <a16:creationId xmlns:a16="http://schemas.microsoft.com/office/drawing/2014/main" id="{4D4E8624-B2ED-4992-8694-6D9346562623}"/>
              </a:ext>
            </a:extLst>
          </p:cNvPr>
          <p:cNvSpPr txBox="1"/>
          <p:nvPr/>
        </p:nvSpPr>
        <p:spPr>
          <a:xfrm>
            <a:off x="10188836" y="9024778"/>
            <a:ext cx="739477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* </a:t>
            </a:r>
            <a:r>
              <a:rPr lang="en-US" altLang="ko-KR" sz="2800" err="1">
                <a:latin typeface="G마켓 산스 Medium" panose="02000000000000000000" pitchFamily="50" charset="-127"/>
                <a:ea typeface="G마켓 산스 Medium"/>
              </a:rPr>
              <a:t>공통적으로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 </a:t>
            </a:r>
            <a:r>
              <a:rPr lang="en-US" altLang="ko-KR" sz="2800" err="1">
                <a:latin typeface="G마켓 산스 Medium" panose="02000000000000000000" pitchFamily="50" charset="-127"/>
                <a:ea typeface="G마켓 산스 Medium"/>
              </a:rPr>
              <a:t>드러난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 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/>
              </a:rPr>
              <a:t>상위 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4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/>
              </a:rPr>
              <a:t>개 업종까지 표기</a:t>
            </a:r>
            <a:endParaRPr lang="ko-KR" altLang="en-US" sz="3200">
              <a:latin typeface="여기어때 잘난체 OTF" panose="020B0600000101010101" pitchFamily="34" charset="-127"/>
              <a:ea typeface="G마켓 산스 Medium"/>
            </a:endParaRP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4A545C6D-0DE7-462A-B621-9F6DC4903BAF}"/>
              </a:ext>
            </a:extLst>
          </p:cNvPr>
          <p:cNvSpPr txBox="1"/>
          <p:nvPr/>
        </p:nvSpPr>
        <p:spPr>
          <a:xfrm rot="-5400000">
            <a:off x="1232685" y="5511725"/>
            <a:ext cx="2917122" cy="50363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사용금액(단위:10억)</a:t>
            </a:r>
            <a:endParaRPr lang="ko-KR" altLang="en-US" sz="24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59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0070" y="11029955"/>
            <a:ext cx="4893076" cy="670234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1405613" y="10824679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2" name="Object 42"/>
          <p:cNvSpPr txBox="1"/>
          <p:nvPr/>
        </p:nvSpPr>
        <p:spPr>
          <a:xfrm>
            <a:off x="10487951" y="1123533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14315192" y="11606736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4612049" y="10607552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064759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A9E8007E-EB91-AF4A-A721-5D280D0B827A}"/>
              </a:ext>
            </a:extLst>
          </p:cNvPr>
          <p:cNvSpPr txBox="1"/>
          <p:nvPr/>
        </p:nvSpPr>
        <p:spPr>
          <a:xfrm>
            <a:off x="2809651" y="146405"/>
            <a:ext cx="6334349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  <a:p>
            <a:pPr algn="just"/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51" name="직사각형 28">
            <a:extLst>
              <a:ext uri="{FF2B5EF4-FFF2-40B4-BE49-F238E27FC236}">
                <a16:creationId xmlns:a16="http://schemas.microsoft.com/office/drawing/2014/main" id="{9E5B1179-0A27-FD4D-AEFF-3F6AFBA518DB}"/>
              </a:ext>
            </a:extLst>
          </p:cNvPr>
          <p:cNvSpPr/>
          <p:nvPr/>
        </p:nvSpPr>
        <p:spPr>
          <a:xfrm>
            <a:off x="10338999" y="2958622"/>
            <a:ext cx="3452575" cy="1911534"/>
          </a:xfrm>
          <a:prstGeom prst="rect">
            <a:avLst/>
          </a:prstGeom>
          <a:noFill/>
          <a:ln w="1270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977">
            <a:extLst>
              <a:ext uri="{FF2B5EF4-FFF2-40B4-BE49-F238E27FC236}">
                <a16:creationId xmlns:a16="http://schemas.microsoft.com/office/drawing/2014/main" id="{4D4E8624-B2ED-4992-8694-6D9346562623}"/>
              </a:ext>
            </a:extLst>
          </p:cNvPr>
          <p:cNvSpPr txBox="1"/>
          <p:nvPr/>
        </p:nvSpPr>
        <p:spPr>
          <a:xfrm>
            <a:off x="10188836" y="9024778"/>
            <a:ext cx="739477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* </a:t>
            </a:r>
            <a:r>
              <a:rPr lang="en-US" altLang="ko-KR" sz="2800" err="1">
                <a:latin typeface="G마켓 산스 Medium" panose="02000000000000000000" pitchFamily="50" charset="-127"/>
                <a:ea typeface="G마켓 산스 Medium"/>
              </a:rPr>
              <a:t>공통적으로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 </a:t>
            </a:r>
            <a:r>
              <a:rPr lang="en-US" altLang="ko-KR" sz="2800" err="1">
                <a:latin typeface="G마켓 산스 Medium" panose="02000000000000000000" pitchFamily="50" charset="-127"/>
                <a:ea typeface="G마켓 산스 Medium"/>
              </a:rPr>
              <a:t>드러난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 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/>
              </a:rPr>
              <a:t>상위 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/>
              </a:rPr>
              <a:t>4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/>
              </a:rPr>
              <a:t>개 업종까지 표기</a:t>
            </a:r>
            <a:endParaRPr lang="ko-KR" altLang="en-US" sz="3200">
              <a:latin typeface="여기어때 잘난체 OTF" panose="020B0600000101010101" pitchFamily="34" charset="-127"/>
              <a:ea typeface="G마켓 산스 Medium"/>
            </a:endParaRP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989DA520-5673-4F38-8BD2-0375ADDE3E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1063" y="2239576"/>
            <a:ext cx="12596647" cy="676497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482661" y="1905237"/>
            <a:ext cx="8145739" cy="83194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</a:t>
            </a:r>
            <a:r>
              <a:rPr 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</a:t>
            </a:r>
            <a:r>
              <a:rPr 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kern="0" spc="-10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권역별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/업종별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kern="0" spc="-10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재난지원금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kern="0" spc="-10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액</a:t>
            </a:r>
            <a:endParaRPr lang="en-US" sz="36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Object 25">
            <a:extLst>
              <a:ext uri="{FF2B5EF4-FFF2-40B4-BE49-F238E27FC236}">
                <a16:creationId xmlns:a16="http://schemas.microsoft.com/office/drawing/2014/main" id="{6D514BBD-C242-4CBC-BE00-D31D8D4E655D}"/>
              </a:ext>
            </a:extLst>
          </p:cNvPr>
          <p:cNvSpPr txBox="1"/>
          <p:nvPr/>
        </p:nvSpPr>
        <p:spPr>
          <a:xfrm>
            <a:off x="14030730" y="5190507"/>
            <a:ext cx="2923704" cy="3170976"/>
          </a:xfrm>
          <a:prstGeom prst="rect">
            <a:avLst/>
          </a:prstGeom>
          <a:solidFill>
            <a:srgbClr val="FFEF00"/>
          </a:solidFill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3200" b="1" kern="0" spc="-100" err="1">
                <a:latin typeface="G마켓 산스 TTF Bold"/>
                <a:ea typeface="G마켓 산스 TTF Medium"/>
              </a:rPr>
              <a:t>시내</a:t>
            </a:r>
            <a:r>
              <a:rPr lang="en-US" altLang="ko-KR" sz="3200" kern="0" spc="-100">
                <a:latin typeface="G마켓 산스 TTF Bold"/>
                <a:ea typeface="G마켓 산스 TTF Medium"/>
              </a:rPr>
              <a:t>:</a:t>
            </a:r>
            <a:r>
              <a:rPr lang="en-US" altLang="ko-KR" sz="3200" kern="0" spc="-100">
                <a:latin typeface="G마켓 산스 TTF Medium"/>
                <a:ea typeface="G마켓 산스 TTF Medium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kern="0" spc="-100" err="1">
                <a:latin typeface="G마켓 산스 TTF Medium" panose="02000000000000000000" pitchFamily="2" charset="-127"/>
                <a:ea typeface="G마켓 산스 TTF Medium"/>
              </a:rPr>
              <a:t>제주</a:t>
            </a:r>
            <a:r>
              <a:rPr lang="en-US" altLang="ko-KR" sz="3200" kern="0" spc="-100">
                <a:latin typeface="G마켓 산스 TTF Medium" panose="02000000000000000000" pitchFamily="2" charset="-127"/>
                <a:ea typeface="G마켓 산스 TTF Medium"/>
              </a:rPr>
              <a:t> </a:t>
            </a:r>
            <a:r>
              <a:rPr lang="en-US" altLang="ko-KR" sz="3200" kern="0" spc="-100" err="1">
                <a:latin typeface="G마켓 산스 TTF Medium" panose="02000000000000000000" pitchFamily="2" charset="-127"/>
                <a:ea typeface="G마켓 산스 TTF Medium"/>
              </a:rPr>
              <a:t>대학병원</a:t>
            </a:r>
            <a:endParaRPr lang="en-US" altLang="ko-KR" sz="3200" kern="0" spc="-100">
              <a:latin typeface="G마켓 산스 TTF Medium" panose="02000000000000000000" pitchFamily="2" charset="-127"/>
              <a:ea typeface="G마켓 산스 TTF Medium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kern="0" spc="-100" err="1">
                <a:latin typeface="G마켓 산스 TTF Medium" panose="02000000000000000000" pitchFamily="2" charset="-127"/>
                <a:ea typeface="G마켓 산스 TTF Medium"/>
              </a:rPr>
              <a:t>중앙병원</a:t>
            </a:r>
            <a:endParaRPr lang="en-US" altLang="ko-KR" sz="3200" kern="0" spc="-100">
              <a:latin typeface="G마켓 산스 TTF Medium" panose="02000000000000000000" pitchFamily="2" charset="-127"/>
              <a:ea typeface="G마켓 산스 TTF Medium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kern="0" spc="-100" err="1">
                <a:latin typeface="G마켓 산스 TTF Medium" panose="02000000000000000000" pitchFamily="2" charset="-127"/>
                <a:ea typeface="G마켓 산스 TTF Medium"/>
              </a:rPr>
              <a:t>서귀포</a:t>
            </a:r>
            <a:r>
              <a:rPr lang="en-US" altLang="ko-KR" sz="3200" kern="0" spc="-100">
                <a:latin typeface="G마켓 산스 TTF Medium" panose="02000000000000000000" pitchFamily="2" charset="-127"/>
                <a:ea typeface="G마켓 산스 TTF Medium"/>
              </a:rPr>
              <a:t> </a:t>
            </a:r>
            <a:r>
              <a:rPr lang="en-US" altLang="ko-KR" sz="3200" kern="0" spc="-100" err="1">
                <a:latin typeface="G마켓 산스 TTF Medium" panose="02000000000000000000" pitchFamily="2" charset="-127"/>
                <a:ea typeface="G마켓 산스 TTF Medium"/>
              </a:rPr>
              <a:t>병원</a:t>
            </a:r>
            <a:endParaRPr lang="en-US" altLang="ko-KR" sz="3200" kern="0" spc="-100">
              <a:latin typeface="G마켓 산스 TTF Medium" panose="02000000000000000000" pitchFamily="2" charset="-127"/>
              <a:ea typeface="G마켓 산스 TTF Medium"/>
            </a:endParaRPr>
          </a:p>
        </p:txBody>
      </p:sp>
      <p:sp>
        <p:nvSpPr>
          <p:cNvPr id="7" name="Object 25">
            <a:extLst>
              <a:ext uri="{FF2B5EF4-FFF2-40B4-BE49-F238E27FC236}">
                <a16:creationId xmlns:a16="http://schemas.microsoft.com/office/drawing/2014/main" id="{CBF2F678-A0BD-4ADF-8907-11618CA6D5B0}"/>
              </a:ext>
            </a:extLst>
          </p:cNvPr>
          <p:cNvSpPr txBox="1"/>
          <p:nvPr/>
        </p:nvSpPr>
        <p:spPr>
          <a:xfrm rot="-5400000">
            <a:off x="1038132" y="5438768"/>
            <a:ext cx="2917122" cy="50363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사용금액(단위:10억)</a:t>
            </a:r>
            <a:endParaRPr lang="ko-KR" altLang="en-US" sz="24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92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3317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1086" y="966623"/>
            <a:ext cx="703421" cy="404641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0070" y="11029955"/>
            <a:ext cx="4893076" cy="670234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1405613" y="10824679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2" name="Object 42"/>
          <p:cNvSpPr txBox="1"/>
          <p:nvPr/>
        </p:nvSpPr>
        <p:spPr>
          <a:xfrm>
            <a:off x="10487951" y="1123533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14315192" y="11606736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50" name="Object 50"/>
          <p:cNvSpPr txBox="1"/>
          <p:nvPr/>
        </p:nvSpPr>
        <p:spPr>
          <a:xfrm>
            <a:off x="14612049" y="10607552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064759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A9E8007E-EB91-AF4A-A721-5D280D0B827A}"/>
              </a:ext>
            </a:extLst>
          </p:cNvPr>
          <p:cNvSpPr txBox="1"/>
          <p:nvPr/>
        </p:nvSpPr>
        <p:spPr>
          <a:xfrm>
            <a:off x="2809651" y="146405"/>
            <a:ext cx="6334349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  <a:p>
            <a:pPr algn="just"/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ECA5F4DD-5BCE-46B7-846D-6A0D7643610B}"/>
              </a:ext>
            </a:extLst>
          </p:cNvPr>
          <p:cNvSpPr txBox="1"/>
          <p:nvPr/>
        </p:nvSpPr>
        <p:spPr>
          <a:xfrm rot="-16200000">
            <a:off x="15653891" y="2536112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2" name="그룹 967">
            <a:extLst>
              <a:ext uri="{FF2B5EF4-FFF2-40B4-BE49-F238E27FC236}">
                <a16:creationId xmlns:a16="http://schemas.microsoft.com/office/drawing/2014/main" id="{111B0798-FC38-4D6F-8235-9A08AFF9FAC4}"/>
              </a:ext>
            </a:extLst>
          </p:cNvPr>
          <p:cNvGrpSpPr/>
          <p:nvPr/>
        </p:nvGrpSpPr>
        <p:grpSpPr>
          <a:xfrm>
            <a:off x="2212872" y="2181133"/>
            <a:ext cx="12219384" cy="7161486"/>
            <a:chOff x="4768592" y="2461728"/>
            <a:chExt cx="12649812" cy="7161486"/>
          </a:xfrm>
        </p:grpSpPr>
        <p:pic>
          <p:nvPicPr>
            <p:cNvPr id="7" name="그림 7">
              <a:extLst>
                <a:ext uri="{FF2B5EF4-FFF2-40B4-BE49-F238E27FC236}">
                  <a16:creationId xmlns:a16="http://schemas.microsoft.com/office/drawing/2014/main" id="{A7AB1CF4-6A95-450A-B39D-EECE73CD5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11"/>
            <a:stretch/>
          </p:blipFill>
          <p:spPr>
            <a:xfrm>
              <a:off x="4768592" y="2775239"/>
              <a:ext cx="12649812" cy="6847975"/>
            </a:xfrm>
            <a:prstGeom prst="rect">
              <a:avLst/>
            </a:prstGeom>
          </p:spPr>
        </p:pic>
        <p:sp>
          <p:nvSpPr>
            <p:cNvPr id="4" name="직사각형 27">
              <a:extLst>
                <a:ext uri="{FF2B5EF4-FFF2-40B4-BE49-F238E27FC236}">
                  <a16:creationId xmlns:a16="http://schemas.microsoft.com/office/drawing/2014/main" id="{4B816E5E-2838-6C4A-9C31-5CBEC292C392}"/>
                </a:ext>
              </a:extLst>
            </p:cNvPr>
            <p:cNvSpPr/>
            <p:nvPr/>
          </p:nvSpPr>
          <p:spPr>
            <a:xfrm>
              <a:off x="7221415" y="3377962"/>
              <a:ext cx="1726897" cy="6110934"/>
            </a:xfrm>
            <a:prstGeom prst="rect">
              <a:avLst/>
            </a:prstGeom>
            <a:noFill/>
            <a:ln w="127000">
              <a:solidFill>
                <a:srgbClr val="6C7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직사각형 28">
              <a:extLst>
                <a:ext uri="{FF2B5EF4-FFF2-40B4-BE49-F238E27FC236}">
                  <a16:creationId xmlns:a16="http://schemas.microsoft.com/office/drawing/2014/main" id="{9E5B1179-0A27-FD4D-AEFF-3F6AFBA518DB}"/>
                </a:ext>
              </a:extLst>
            </p:cNvPr>
            <p:cNvSpPr/>
            <p:nvPr/>
          </p:nvSpPr>
          <p:spPr>
            <a:xfrm>
              <a:off x="11928973" y="7246286"/>
              <a:ext cx="1642891" cy="2318809"/>
            </a:xfrm>
            <a:prstGeom prst="rect">
              <a:avLst/>
            </a:prstGeom>
            <a:noFill/>
            <a:ln w="1270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076809" y="2461728"/>
              <a:ext cx="8432673" cy="8319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제주</a:t>
              </a:r>
              <a:r>
                <a:rPr 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내</a:t>
              </a:r>
              <a:r>
                <a:rPr 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권역별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/업종별</a:t>
              </a:r>
              <a:r>
                <a:rPr lang="en-US" altLang="ko-KR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재난지원금</a:t>
              </a:r>
              <a:r>
                <a:rPr lang="en-US" altLang="ko-KR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600" kern="0" spc="-10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소비</a:t>
              </a:r>
              <a:r>
                <a:rPr lang="ko-KR" altLang="en-US" sz="3600" kern="0" spc="-1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액</a:t>
              </a:r>
              <a:endParaRPr lang="en-US" sz="36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40" name="그림 21">
            <a:extLst>
              <a:ext uri="{FF2B5EF4-FFF2-40B4-BE49-F238E27FC236}">
                <a16:creationId xmlns:a16="http://schemas.microsoft.com/office/drawing/2014/main" id="{59937643-F890-2D4B-970C-34997E9B9F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00" t="12049" r="22550" b="5767"/>
          <a:stretch/>
        </p:blipFill>
        <p:spPr>
          <a:xfrm>
            <a:off x="13688374" y="803909"/>
            <a:ext cx="3537158" cy="3043329"/>
          </a:xfrm>
          <a:prstGeom prst="rect">
            <a:avLst/>
          </a:prstGeom>
        </p:spPr>
      </p:pic>
      <p:sp>
        <p:nvSpPr>
          <p:cNvPr id="44" name="타원 23">
            <a:extLst>
              <a:ext uri="{FF2B5EF4-FFF2-40B4-BE49-F238E27FC236}">
                <a16:creationId xmlns:a16="http://schemas.microsoft.com/office/drawing/2014/main" id="{97A5D61D-E514-404B-8048-23622B8F0E12}"/>
              </a:ext>
            </a:extLst>
          </p:cNvPr>
          <p:cNvSpPr/>
          <p:nvPr/>
        </p:nvSpPr>
        <p:spPr>
          <a:xfrm>
            <a:off x="14658267" y="968347"/>
            <a:ext cx="1162322" cy="1162322"/>
          </a:xfrm>
          <a:prstGeom prst="ellipse">
            <a:avLst/>
          </a:prstGeom>
          <a:noFill/>
          <a:ln w="1270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26">
            <a:extLst>
              <a:ext uri="{FF2B5EF4-FFF2-40B4-BE49-F238E27FC236}">
                <a16:creationId xmlns:a16="http://schemas.microsoft.com/office/drawing/2014/main" id="{98CA3CE1-81A4-804B-99DC-A2815F0A03D5}"/>
              </a:ext>
            </a:extLst>
          </p:cNvPr>
          <p:cNvSpPr/>
          <p:nvPr/>
        </p:nvSpPr>
        <p:spPr>
          <a:xfrm>
            <a:off x="14871854" y="2208648"/>
            <a:ext cx="1162322" cy="1162322"/>
          </a:xfrm>
          <a:prstGeom prst="ellipse">
            <a:avLst/>
          </a:prstGeom>
          <a:noFill/>
          <a:ln w="1270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977">
            <a:extLst>
              <a:ext uri="{FF2B5EF4-FFF2-40B4-BE49-F238E27FC236}">
                <a16:creationId xmlns:a16="http://schemas.microsoft.com/office/drawing/2014/main" id="{4D4E8624-B2ED-4992-8694-6D9346562623}"/>
              </a:ext>
            </a:extLst>
          </p:cNvPr>
          <p:cNvSpPr txBox="1"/>
          <p:nvPr/>
        </p:nvSpPr>
        <p:spPr>
          <a:xfrm>
            <a:off x="12895249" y="9024778"/>
            <a:ext cx="468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상위 </a:t>
            </a:r>
            <a:r>
              <a:rPr lang="en-US" altLang="ko-KR" sz="28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sz="28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업종까지 표기</a:t>
            </a:r>
            <a:endParaRPr lang="ko-KR" altLang="en-US" sz="3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F4862862-1220-4D40-AE58-375D48FFD9E5}"/>
              </a:ext>
            </a:extLst>
          </p:cNvPr>
          <p:cNvSpPr txBox="1"/>
          <p:nvPr/>
        </p:nvSpPr>
        <p:spPr>
          <a:xfrm rot="-5400000">
            <a:off x="819260" y="5511725"/>
            <a:ext cx="2917122" cy="50363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사용금액(단위:10억)</a:t>
            </a:r>
            <a:endParaRPr lang="ko-KR" altLang="en-US" sz="24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8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801" y="423746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4396395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040881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792390" y="2002681"/>
            <a:ext cx="11097581" cy="104024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&lt;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제주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내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 err="1">
                <a:latin typeface="여기어때 잘난체 OTF" panose="020B0600000101010101" pitchFamily="34" charset="-127"/>
                <a:ea typeface="여기어때 잘난체 OTF"/>
              </a:rPr>
              <a:t>권역별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/업종별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 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재난지원금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소비액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 (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시내권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)&gt;</a:t>
            </a:r>
            <a:endParaRPr lang="en-US" sz="36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09CB659F-CB51-FE4A-A100-DC8B5D8761D2}"/>
              </a:ext>
            </a:extLst>
          </p:cNvPr>
          <p:cNvSpPr txBox="1"/>
          <p:nvPr/>
        </p:nvSpPr>
        <p:spPr>
          <a:xfrm>
            <a:off x="2759655" y="304055"/>
            <a:ext cx="7030694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DE6B64FD-A309-C94D-BF1B-7B6EB64F43CC}"/>
              </a:ext>
            </a:extLst>
          </p:cNvPr>
          <p:cNvSpPr txBox="1"/>
          <p:nvPr/>
        </p:nvSpPr>
        <p:spPr>
          <a:xfrm>
            <a:off x="7154914" y="3598115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제주시 세부권역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B382A-CCD7-2E42-9CB9-9A701BF2B9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68" r="14067" b="11564"/>
          <a:stretch/>
        </p:blipFill>
        <p:spPr>
          <a:xfrm>
            <a:off x="1969686" y="3052934"/>
            <a:ext cx="7514851" cy="591931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7913BCF-8B33-424D-AD3E-B5C45F2C91C6}"/>
              </a:ext>
            </a:extLst>
          </p:cNvPr>
          <p:cNvSpPr/>
          <p:nvPr/>
        </p:nvSpPr>
        <p:spPr>
          <a:xfrm>
            <a:off x="2829716" y="6652338"/>
            <a:ext cx="1905474" cy="1905474"/>
          </a:xfrm>
          <a:prstGeom prst="ellipse">
            <a:avLst/>
          </a:prstGeom>
          <a:noFill/>
          <a:ln w="1270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7C9E90F-45FF-7C49-9B8B-2D8592212CB3}"/>
              </a:ext>
            </a:extLst>
          </p:cNvPr>
          <p:cNvSpPr/>
          <p:nvPr/>
        </p:nvSpPr>
        <p:spPr>
          <a:xfrm>
            <a:off x="6251546" y="5592456"/>
            <a:ext cx="1399751" cy="1399751"/>
          </a:xfrm>
          <a:prstGeom prst="ellipse">
            <a:avLst/>
          </a:prstGeom>
          <a:noFill/>
          <a:ln w="127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4537631" y="8239775"/>
            <a:ext cx="11415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kern="0" spc="-100" err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신제주</a:t>
            </a:r>
            <a:endParaRPr lang="en-US" altLang="ko-KR" sz="2400" kern="0" spc="-100">
              <a:solidFill>
                <a:srgbClr val="FF7C8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84772" y="5216663"/>
            <a:ext cx="118264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kern="0" spc="-100" err="1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구제주</a:t>
            </a:r>
            <a:endParaRPr lang="en-US" altLang="ko-KR" sz="2400" kern="0" spc="-100">
              <a:solidFill>
                <a:srgbClr val="016AB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F6149742-B5FB-40C5-815C-96E69DEC153A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4016E1BB-E0B1-7942-8FB1-E85181D06B30}"/>
              </a:ext>
            </a:extLst>
          </p:cNvPr>
          <p:cNvSpPr txBox="1"/>
          <p:nvPr/>
        </p:nvSpPr>
        <p:spPr>
          <a:xfrm>
            <a:off x="7342964" y="7026603"/>
            <a:ext cx="2923704" cy="2538678"/>
          </a:xfrm>
          <a:prstGeom prst="rect">
            <a:avLst/>
          </a:prstGeom>
          <a:solidFill>
            <a:srgbClr val="FFEF00"/>
          </a:solidFill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3200" kern="0" spc="-100">
                <a:latin typeface="G마켓 산스 TTF Bold"/>
                <a:ea typeface="G마켓 산스 TTF Bold" panose="02000000000000000000" pitchFamily="2" charset="-127"/>
              </a:rPr>
              <a:t>핵심 도심지</a:t>
            </a:r>
            <a:r>
              <a:rPr lang="en-US" altLang="ko-KR" sz="3200" kern="0" spc="-100">
                <a:latin typeface="G마켓 산스 TTF Medium" panose="02000000000000000000" pitchFamily="2" charset="-127"/>
                <a:ea typeface="G마켓 산스 TTF Medium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u="sng" kern="0" spc="-100" err="1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신제주</a:t>
            </a:r>
            <a:r>
              <a:rPr lang="en-US" altLang="ko-KR" sz="2400" u="sng" kern="0" spc="-100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u="sng" kern="0" spc="-100" err="1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신도심</a:t>
            </a:r>
            <a:r>
              <a:rPr lang="en-US" altLang="ko-KR" sz="2400" u="sng" kern="0" spc="-100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),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u="sng" kern="0" spc="-100" err="1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구제주</a:t>
            </a:r>
            <a:r>
              <a:rPr lang="en-US" altLang="ko-KR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구도심</a:t>
            </a:r>
            <a:r>
              <a:rPr lang="en-US" altLang="ko-KR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외식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/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주점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,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 마트 집중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340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00966" y="1153105"/>
            <a:ext cx="703422" cy="2944468"/>
            <a:chOff x="1735660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396740" y="2253121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1. EDA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 개요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7386" y="4116946"/>
            <a:ext cx="7612619" cy="20058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sz="11500" kern="0" spc="-3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</a:rPr>
              <a:t>EDA</a:t>
            </a:r>
            <a:r>
              <a:rPr lang="ko-KR" altLang="en-US" sz="11500" kern="0" spc="-3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</a:rPr>
              <a:t> 개요</a:t>
            </a:r>
            <a:endParaRPr lang="en-US" altLang="ko-KR" sz="11500" kern="0" spc="-300">
              <a:solidFill>
                <a:srgbClr val="000000"/>
              </a:solidFill>
              <a:latin typeface="Jalnan OTF" panose="020B0600000101010101" pitchFamily="34" charset="-127"/>
              <a:ea typeface="Jalnan OTF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97C53F-8BB6-4D6F-90AE-4F9507CB49FC}"/>
              </a:ext>
            </a:extLst>
          </p:cNvPr>
          <p:cNvGrpSpPr/>
          <p:nvPr/>
        </p:nvGrpSpPr>
        <p:grpSpPr>
          <a:xfrm>
            <a:off x="3522153" y="3447095"/>
            <a:ext cx="2964433" cy="2734351"/>
            <a:chOff x="3471416" y="3533986"/>
            <a:chExt cx="2964433" cy="2734351"/>
          </a:xfrm>
        </p:grpSpPr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736C70BE-5C33-4FB6-B529-C9BEC8D7F267}"/>
                </a:ext>
              </a:extLst>
            </p:cNvPr>
            <p:cNvGrpSpPr/>
            <p:nvPr/>
          </p:nvGrpSpPr>
          <p:grpSpPr>
            <a:xfrm>
              <a:off x="4187440" y="5644133"/>
              <a:ext cx="2248409" cy="251718"/>
              <a:chOff x="4187440" y="5644133"/>
              <a:chExt cx="2248409" cy="251718"/>
            </a:xfrm>
          </p:grpSpPr>
          <p:pic>
            <p:nvPicPr>
              <p:cNvPr id="25" name="Object 12">
                <a:extLst>
                  <a:ext uri="{FF2B5EF4-FFF2-40B4-BE49-F238E27FC236}">
                    <a16:creationId xmlns:a16="http://schemas.microsoft.com/office/drawing/2014/main" id="{7D0EE971-3425-409B-A9C5-8F6DAF8EF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87440" y="5644133"/>
                <a:ext cx="2248409" cy="251718"/>
              </a:xfrm>
              <a:prstGeom prst="rect">
                <a:avLst/>
              </a:prstGeom>
            </p:spPr>
          </p:pic>
        </p:grpSp>
        <p:grpSp>
          <p:nvGrpSpPr>
            <p:cNvPr id="23" name="그룹 1005">
              <a:extLst>
                <a:ext uri="{FF2B5EF4-FFF2-40B4-BE49-F238E27FC236}">
                  <a16:creationId xmlns:a16="http://schemas.microsoft.com/office/drawing/2014/main" id="{D027D1B5-631E-4C09-8C4A-40AA1F979A26}"/>
                </a:ext>
              </a:extLst>
            </p:cNvPr>
            <p:cNvGrpSpPr/>
            <p:nvPr/>
          </p:nvGrpSpPr>
          <p:grpSpPr>
            <a:xfrm>
              <a:off x="3471416" y="3533986"/>
              <a:ext cx="1749984" cy="2734351"/>
              <a:chOff x="3471416" y="3533986"/>
              <a:chExt cx="1749984" cy="2734351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7DCAAE86-35B2-4777-B6DA-7A835207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4220000">
                <a:off x="2979232" y="4026170"/>
                <a:ext cx="2734351" cy="1749984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2769130" y="3896407"/>
            <a:ext cx="2484795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>
                <a:ln w="57150">
                  <a:solidFill>
                    <a:schemeClr val="tx1"/>
                  </a:solidFill>
                </a:ln>
                <a:solidFill>
                  <a:srgbClr val="FFE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01</a:t>
            </a:r>
            <a:endParaRPr lang="en-US" i="1">
              <a:ln w="57150">
                <a:solidFill>
                  <a:schemeClr val="tx1"/>
                </a:solidFill>
              </a:ln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48D19-1103-4D51-81BC-A776CD75252F}"/>
              </a:ext>
            </a:extLst>
          </p:cNvPr>
          <p:cNvSpPr txBox="1"/>
          <p:nvPr/>
        </p:nvSpPr>
        <p:spPr>
          <a:xfrm>
            <a:off x="6149053" y="6082400"/>
            <a:ext cx="79968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 소개 </a:t>
            </a: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 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320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801" y="423746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4396395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040881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01890" y="2002681"/>
            <a:ext cx="11097581" cy="104024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&lt;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제주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내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 err="1">
                <a:latin typeface="여기어때 잘난체 OTF" panose="020B0600000101010101" pitchFamily="34" charset="-127"/>
                <a:ea typeface="여기어때 잘난체 OTF"/>
              </a:rPr>
              <a:t>권역별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/업종별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 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재난지원금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소비액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 (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시내권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)&gt;</a:t>
            </a:r>
            <a:endParaRPr lang="en-US" sz="36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09CB659F-CB51-FE4A-A100-DC8B5D8761D2}"/>
              </a:ext>
            </a:extLst>
          </p:cNvPr>
          <p:cNvSpPr txBox="1"/>
          <p:nvPr/>
        </p:nvSpPr>
        <p:spPr>
          <a:xfrm>
            <a:off x="2759655" y="304055"/>
            <a:ext cx="7030694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DE6B64FD-A309-C94D-BF1B-7B6EB64F43CC}"/>
              </a:ext>
            </a:extLst>
          </p:cNvPr>
          <p:cNvSpPr txBox="1"/>
          <p:nvPr/>
        </p:nvSpPr>
        <p:spPr>
          <a:xfrm>
            <a:off x="7154914" y="3598115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제주시 세부권역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E6D166-611D-4CC2-A448-14F4D7E81F58}"/>
              </a:ext>
            </a:extLst>
          </p:cNvPr>
          <p:cNvGrpSpPr/>
          <p:nvPr/>
        </p:nvGrpSpPr>
        <p:grpSpPr>
          <a:xfrm>
            <a:off x="1969686" y="3052934"/>
            <a:ext cx="7514851" cy="5919313"/>
            <a:chOff x="2127341" y="3315693"/>
            <a:chExt cx="7514851" cy="59193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CB382A-CCD7-2E42-9CB9-9A701BF2B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368" r="14067" b="11564"/>
            <a:stretch/>
          </p:blipFill>
          <p:spPr>
            <a:xfrm>
              <a:off x="2127341" y="3315693"/>
              <a:ext cx="7514851" cy="5919313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7913BCF-8B33-424D-AD3E-B5C45F2C91C6}"/>
                </a:ext>
              </a:extLst>
            </p:cNvPr>
            <p:cNvSpPr/>
            <p:nvPr/>
          </p:nvSpPr>
          <p:spPr>
            <a:xfrm>
              <a:off x="2987371" y="6915097"/>
              <a:ext cx="1905474" cy="1905474"/>
            </a:xfrm>
            <a:prstGeom prst="ellipse">
              <a:avLst/>
            </a:prstGeom>
            <a:noFill/>
            <a:ln w="1270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7C9E90F-45FF-7C49-9B8B-2D8592212CB3}"/>
                </a:ext>
              </a:extLst>
            </p:cNvPr>
            <p:cNvSpPr/>
            <p:nvPr/>
          </p:nvSpPr>
          <p:spPr>
            <a:xfrm>
              <a:off x="6409201" y="5855215"/>
              <a:ext cx="1399751" cy="1399751"/>
            </a:xfrm>
            <a:prstGeom prst="ellipse">
              <a:avLst/>
            </a:prstGeom>
            <a:noFill/>
            <a:ln w="1270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8D9D6FA-A3B6-B84F-887C-ACA9252302BF}"/>
                </a:ext>
              </a:extLst>
            </p:cNvPr>
            <p:cNvSpPr/>
            <p:nvPr/>
          </p:nvSpPr>
          <p:spPr>
            <a:xfrm>
              <a:off x="4301530" y="5241283"/>
              <a:ext cx="1399751" cy="1399751"/>
            </a:xfrm>
            <a:prstGeom prst="ellipse">
              <a:avLst/>
            </a:prstGeom>
            <a:noFill/>
            <a:ln w="127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5286" y="8502534"/>
              <a:ext cx="11415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400" kern="0" spc="-100" err="1">
                  <a:solidFill>
                    <a:srgbClr val="FF7C8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신제주</a:t>
              </a:r>
              <a:endParaRPr lang="en-US" altLang="ko-KR" sz="2400" kern="0" spc="-10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442427" y="5479422"/>
              <a:ext cx="118264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400" kern="0" spc="-100" err="1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구제주</a:t>
              </a:r>
              <a:endParaRPr lang="en-US" altLang="ko-KR" sz="2400" kern="0" spc="-1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306430" y="4890053"/>
              <a:ext cx="11415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kern="0" spc="-100" err="1">
                  <a:solidFill>
                    <a:schemeClr val="accent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공항권</a:t>
              </a:r>
              <a:endParaRPr lang="en-US" altLang="ko-KR" sz="2400" kern="0" spc="-100">
                <a:solidFill>
                  <a:schemeClr val="accent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" name="한쪽 모서리가 둥근 사각형 6"/>
          <p:cNvSpPr/>
          <p:nvPr/>
        </p:nvSpPr>
        <p:spPr>
          <a:xfrm>
            <a:off x="10789920" y="-1082040"/>
            <a:ext cx="5669351" cy="3032760"/>
          </a:xfrm>
          <a:prstGeom prst="round1Rect">
            <a:avLst/>
          </a:prstGeom>
          <a:solidFill>
            <a:srgbClr val="05AB8B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0827B016-978F-A841-AC3D-BBFA8061587C}"/>
              </a:ext>
            </a:extLst>
          </p:cNvPr>
          <p:cNvSpPr txBox="1"/>
          <p:nvPr/>
        </p:nvSpPr>
        <p:spPr>
          <a:xfrm>
            <a:off x="10831232" y="92673"/>
            <a:ext cx="5628039" cy="83194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3200" kern="0" spc="-100">
                <a:solidFill>
                  <a:schemeClr val="bg1"/>
                </a:solidFill>
                <a:ea typeface="G마켓 산스 TTF Medium"/>
                <a:cs typeface="+mn-lt"/>
              </a:rPr>
              <a:t>시내라는 이유보다는</a:t>
            </a:r>
            <a:endParaRPr lang="en-US" altLang="ko-KR" sz="3200" kern="0" spc="-100">
              <a:solidFill>
                <a:schemeClr val="bg1"/>
              </a:solidFill>
              <a:ea typeface="G마켓 산스 TTF Medium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kern="0" spc="-100">
                <a:solidFill>
                  <a:schemeClr val="bg1"/>
                </a:solidFill>
                <a:ea typeface="G마켓 산스 TTF Medium"/>
                <a:cs typeface="+mn-lt"/>
              </a:rPr>
              <a:t>해당 지역에 집중분포 된 업종</a:t>
            </a:r>
            <a:endParaRPr lang="en-US" altLang="ko-KR" sz="3200" kern="0" spc="-100">
              <a:solidFill>
                <a:schemeClr val="bg1"/>
              </a:solidFill>
              <a:ea typeface="G마켓 산스 TTF Medium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F6149742-B5FB-40C5-815C-96E69DEC153A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11" name="그림 13">
            <a:extLst>
              <a:ext uri="{FF2B5EF4-FFF2-40B4-BE49-F238E27FC236}">
                <a16:creationId xmlns:a16="http://schemas.microsoft.com/office/drawing/2014/main" id="{E0DDB3AC-5A78-41DB-9029-53BFF14A8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593" y="3605953"/>
            <a:ext cx="6158593" cy="4061209"/>
          </a:xfrm>
          <a:prstGeom prst="rect">
            <a:avLst/>
          </a:prstGeom>
        </p:spPr>
      </p:pic>
      <p:sp>
        <p:nvSpPr>
          <p:cNvPr id="51" name="Object 25">
            <a:extLst>
              <a:ext uri="{FF2B5EF4-FFF2-40B4-BE49-F238E27FC236}">
                <a16:creationId xmlns:a16="http://schemas.microsoft.com/office/drawing/2014/main" id="{4016E1BB-E0B1-7942-8FB1-E85181D06B30}"/>
              </a:ext>
            </a:extLst>
          </p:cNvPr>
          <p:cNvSpPr txBox="1"/>
          <p:nvPr/>
        </p:nvSpPr>
        <p:spPr>
          <a:xfrm>
            <a:off x="7342964" y="7026603"/>
            <a:ext cx="3082454" cy="2570428"/>
          </a:xfrm>
          <a:prstGeom prst="rect">
            <a:avLst/>
          </a:prstGeom>
          <a:solidFill>
            <a:srgbClr val="FFEF00"/>
          </a:solidFill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3200" kern="0" spc="-100">
                <a:latin typeface="G마켓 산스 TTF Bold"/>
                <a:ea typeface="G마켓 산스 TTF Bold" panose="02000000000000000000" pitchFamily="2" charset="-127"/>
              </a:rPr>
              <a:t>핵심 도심지</a:t>
            </a:r>
            <a:r>
              <a:rPr lang="en-US" altLang="ko-KR" sz="3200" kern="0" spc="-100">
                <a:latin typeface="G마켓 산스 TTF Medium" panose="02000000000000000000" pitchFamily="2" charset="-127"/>
                <a:ea typeface="G마켓 산스 TTF Medium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u="sng" kern="0" spc="-100" err="1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신제주</a:t>
            </a:r>
            <a:r>
              <a:rPr lang="en-US" altLang="ko-KR" sz="2400" u="sng" kern="0" spc="-100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u="sng" kern="0" spc="-100" err="1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신도심</a:t>
            </a:r>
            <a:r>
              <a:rPr lang="en-US" altLang="ko-KR" sz="2400" u="sng" kern="0" spc="-100">
                <a:solidFill>
                  <a:srgbClr val="FF7C80"/>
                </a:solidFill>
                <a:latin typeface="G마켓 산스 TTF Medium" panose="02000000000000000000" pitchFamily="2" charset="-127"/>
                <a:ea typeface="G마켓 산스 TTF Medium"/>
              </a:rPr>
              <a:t>),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u="sng" kern="0" spc="-100" err="1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구제주</a:t>
            </a:r>
            <a:r>
              <a:rPr lang="en-US" altLang="ko-KR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구도심</a:t>
            </a:r>
            <a:r>
              <a:rPr lang="en-US" altLang="ko-KR" sz="2400" u="sng" kern="0" spc="-100">
                <a:solidFill>
                  <a:srgbClr val="016AB6"/>
                </a:solidFill>
                <a:latin typeface="G마켓 산스 TTF Medium" panose="02000000000000000000" pitchFamily="2" charset="-127"/>
                <a:ea typeface="G마켓 산스 TTF Medium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(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외식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/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주점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,</a:t>
            </a:r>
            <a:r>
              <a:rPr lang="ko-KR" altLang="en-US" sz="2400" kern="0" spc="-100">
                <a:latin typeface="G마켓 산스 TTF Medium" panose="02000000000000000000" pitchFamily="2" charset="-127"/>
                <a:ea typeface="G마켓 산스 TTF Medium"/>
              </a:rPr>
              <a:t> 마트 집중</a:t>
            </a:r>
            <a:r>
              <a:rPr lang="en-US" altLang="ko-KR" sz="2400" kern="0" spc="-100">
                <a:latin typeface="G마켓 산스 TTF Medium" panose="02000000000000000000" pitchFamily="2" charset="-127"/>
                <a:ea typeface="G마켓 산스 TTF Medium"/>
              </a:rPr>
              <a:t>)</a:t>
            </a:r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5E6C4C84-A792-4FA0-B94F-5A90C7D5E17B}"/>
              </a:ext>
            </a:extLst>
          </p:cNvPr>
          <p:cNvSpPr txBox="1"/>
          <p:nvPr/>
        </p:nvSpPr>
        <p:spPr>
          <a:xfrm>
            <a:off x="14363641" y="2835134"/>
            <a:ext cx="2923704" cy="3173678"/>
          </a:xfrm>
          <a:prstGeom prst="rect">
            <a:avLst/>
          </a:prstGeom>
          <a:solidFill>
            <a:srgbClr val="99CCFF"/>
          </a:solidFill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3200" kern="0" spc="-100" err="1">
                <a:latin typeface="G마켓 산스 TTF Bold"/>
                <a:ea typeface="G마켓 산스 TTF Medium"/>
                <a:cs typeface="Calibri"/>
              </a:rPr>
              <a:t>공항권</a:t>
            </a:r>
            <a:r>
              <a:rPr lang="en-US" altLang="ko-KR" sz="3200" kern="0" spc="-100">
                <a:latin typeface="G마켓 산스 TTF Bold"/>
                <a:ea typeface="G마켓 산스 TTF Medium"/>
                <a:cs typeface="Calibri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u="sng" kern="0" spc="-100">
                <a:solidFill>
                  <a:srgbClr val="FF7C80"/>
                </a:solidFill>
                <a:latin typeface="G마켓 산스 TTF Bold"/>
                <a:ea typeface="G마켓 산스 TTF Medium"/>
                <a:cs typeface="Calibri"/>
              </a:rPr>
              <a:t>공항면세점</a:t>
            </a:r>
          </a:p>
          <a:p>
            <a:pPr>
              <a:lnSpc>
                <a:spcPct val="150000"/>
              </a:lnSpc>
            </a:pPr>
            <a:r>
              <a:rPr lang="ko-KR" altLang="en-US" sz="2400" u="sng" kern="0" spc="-100">
                <a:solidFill>
                  <a:srgbClr val="016AB6"/>
                </a:solidFill>
                <a:latin typeface="G마켓 산스 TTF Bold"/>
                <a:ea typeface="G마켓 산스 TTF Medium"/>
                <a:cs typeface="Calibri"/>
              </a:rPr>
              <a:t>신라면세점, 롯데면세점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kern="0" spc="-100">
                <a:latin typeface="G마켓 산스 TTF Bold"/>
                <a:ea typeface="G마켓 산스 TTF Medium"/>
                <a:cs typeface="+mn-lt"/>
              </a:rPr>
              <a:t>(</a:t>
            </a:r>
            <a:r>
              <a:rPr lang="en-US" altLang="ko-KR" sz="2400" kern="0" spc="-100" err="1">
                <a:latin typeface="G마켓 산스 TTF Bold"/>
                <a:ea typeface="G마켓 산스 TTF Medium"/>
                <a:cs typeface="+mn-lt"/>
              </a:rPr>
              <a:t>쇼핑</a:t>
            </a:r>
            <a:r>
              <a:rPr lang="en-US" altLang="ko-KR" sz="2400" kern="0" spc="-100">
                <a:latin typeface="G마켓 산스 TTF Bold"/>
                <a:ea typeface="G마켓 산스 TTF Medium"/>
                <a:cs typeface="+mn-lt"/>
              </a:rPr>
              <a:t>/</a:t>
            </a:r>
            <a:r>
              <a:rPr lang="en-US" altLang="ko-KR" sz="2400" kern="0" spc="-100" err="1">
                <a:latin typeface="G마켓 산스 TTF Bold"/>
                <a:ea typeface="G마켓 산스 TTF Medium"/>
                <a:cs typeface="+mn-lt"/>
              </a:rPr>
              <a:t>패션</a:t>
            </a:r>
            <a:r>
              <a:rPr lang="ko-KR" altLang="en-US" sz="2400" kern="0" spc="-100">
                <a:latin typeface="G마켓 산스 TTF Bold"/>
                <a:ea typeface="G마켓 산스 TTF Medium"/>
                <a:cs typeface="+mn-lt"/>
              </a:rPr>
              <a:t> 집중</a:t>
            </a:r>
            <a:r>
              <a:rPr lang="en-US" altLang="ko-KR" sz="2400" kern="0" spc="-100">
                <a:latin typeface="G마켓 산스 TTF Bold"/>
                <a:ea typeface="G마켓 산스 TTF Medium"/>
                <a:cs typeface="+mn-lt"/>
              </a:rPr>
              <a:t>)</a:t>
            </a:r>
            <a:endParaRPr lang="en-US" altLang="ko-KR" sz="2400">
              <a:latin typeface="G마켓 산스 TTF Bold"/>
              <a:ea typeface="G마켓 산스 TTF Medium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DBEA36FD-A1B8-4E21-94B2-A141FFC12AEF}"/>
              </a:ext>
            </a:extLst>
          </p:cNvPr>
          <p:cNvSpPr txBox="1"/>
          <p:nvPr/>
        </p:nvSpPr>
        <p:spPr>
          <a:xfrm rot="16200000">
            <a:off x="8819877" y="5635750"/>
            <a:ext cx="2310220" cy="46317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kern="0" spc="-100">
                <a:latin typeface="G마켓 산스 TTF Medium"/>
                <a:ea typeface="G마켓 산스 TTF Medium"/>
              </a:rPr>
              <a:t>사용금액(단위:10억)</a:t>
            </a:r>
            <a:endParaRPr lang="ko-KR" altLang="en-US" kern="0" spc="-100">
              <a:latin typeface="G마켓 산스 TTF Medium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33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801" y="423746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4396395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-261041"/>
            <a:ext cx="7580250" cy="2153810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0676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소타이틀2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9673687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소타이틀3</a:t>
            </a:r>
            <a:endParaRPr lang="en-US"/>
          </a:p>
        </p:txBody>
      </p:sp>
      <p:pic>
        <p:nvPicPr>
          <p:cNvPr id="16" name="그림 17">
            <a:extLst>
              <a:ext uri="{FF2B5EF4-FFF2-40B4-BE49-F238E27FC236}">
                <a16:creationId xmlns:a16="http://schemas.microsoft.com/office/drawing/2014/main" id="{38773C81-D680-4130-BA87-F1804B103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80" y="2468879"/>
            <a:ext cx="6316866" cy="708701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3246699" y="5902283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pic>
        <p:nvPicPr>
          <p:cNvPr id="10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4CF31B72-69A8-4375-94D6-3E985EEBDF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148" y="2727033"/>
            <a:ext cx="7943049" cy="433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DDC41-FE56-4D6A-B4D9-E066C7E65B05}"/>
              </a:ext>
            </a:extLst>
          </p:cNvPr>
          <p:cNvSpPr txBox="1"/>
          <p:nvPr/>
        </p:nvSpPr>
        <p:spPr>
          <a:xfrm>
            <a:off x="9018423" y="7197622"/>
            <a:ext cx="82381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제주도 서부 재난지원금 사용액에서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/>
                <a:cs typeface="Calibri"/>
              </a:rPr>
              <a:t>, </a:t>
            </a: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 </a:t>
            </a:r>
            <a:r>
              <a:rPr lang="en-US" altLang="ko-KR" sz="2800" b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  <a:cs typeface="Calibri"/>
              </a:rPr>
              <a:t>‘</a:t>
            </a:r>
            <a:r>
              <a:rPr lang="ko-KR" altLang="en-US" sz="2800" b="1">
                <a:solidFill>
                  <a:srgbClr val="FF7C80"/>
                </a:solidFill>
                <a:latin typeface="여기어때 잘난체 OTF" panose="020B0600000101010101" pitchFamily="34" charset="-127"/>
                <a:ea typeface="G마켓 산스 TTF Medium"/>
                <a:cs typeface="Calibri"/>
              </a:rPr>
              <a:t>농업</a:t>
            </a:r>
            <a:r>
              <a:rPr lang="en-US" altLang="ko-KR" sz="2800" b="1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  <a:cs typeface="Calibri"/>
              </a:rPr>
              <a:t>’</a:t>
            </a: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 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/>
                <a:cs typeface="Calibri"/>
              </a:rPr>
              <a:t>in top 5</a:t>
            </a: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 </a:t>
            </a:r>
            <a:endParaRPr lang="en-US" altLang="ko-KR" sz="3600">
              <a:latin typeface="여기어때 잘난체 OTF" panose="020B0600000101010101" pitchFamily="34" charset="-127"/>
              <a:ea typeface="G마켓 산스 TTF Medium"/>
              <a:cs typeface="Calibri"/>
            </a:endParaRPr>
          </a:p>
          <a:p>
            <a:pPr marL="571500" indent="-571500">
              <a:buChar char="-"/>
            </a:pP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제주 농업기술원: 서부농업기술센터</a:t>
            </a:r>
          </a:p>
          <a:p>
            <a:pPr marL="571500" indent="-571500">
              <a:buFontTx/>
              <a:buChar char="-"/>
            </a:pP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제주도의 많은 </a:t>
            </a:r>
            <a:r>
              <a:rPr lang="ko-KR" altLang="en-US" sz="2800">
                <a:solidFill>
                  <a:srgbClr val="FF7C80"/>
                </a:solidFill>
                <a:latin typeface="여기어때 잘난체 OTF" panose="020B0600000101010101" pitchFamily="34" charset="-127"/>
                <a:ea typeface="G마켓 산스 TTF Medium"/>
                <a:cs typeface="Calibri"/>
              </a:rPr>
              <a:t>농업지가 제주도 서부에 </a:t>
            </a:r>
            <a:r>
              <a:rPr lang="ko-KR" altLang="en-US" sz="2800">
                <a:solidFill>
                  <a:srgbClr val="000000"/>
                </a:solidFill>
                <a:latin typeface="여기어때 잘난체 OTF" panose="020B0600000101010101" pitchFamily="34" charset="-127"/>
                <a:ea typeface="G마켓 산스 TTF Medium"/>
                <a:cs typeface="Calibri"/>
              </a:rPr>
              <a:t>분포해</a:t>
            </a:r>
            <a:r>
              <a:rPr lang="ko-KR" altLang="en-US" sz="2800">
                <a:latin typeface="여기어때 잘난체 OTF" panose="020B0600000101010101" pitchFamily="34" charset="-127"/>
                <a:ea typeface="G마켓 산스 TTF Medium"/>
                <a:cs typeface="Calibri"/>
              </a:rPr>
              <a:t> 있기 때문</a:t>
            </a:r>
            <a:r>
              <a:rPr lang="en-US" altLang="ko-KR" sz="2800">
                <a:latin typeface="여기어때 잘난체 OTF" panose="020B0600000101010101" pitchFamily="34" charset="-127"/>
                <a:ea typeface="여기어때 잘난체 OTF"/>
                <a:cs typeface="Calibri"/>
              </a:rPr>
              <a:t>!</a:t>
            </a:r>
            <a:endParaRPr lang="ko-KR" altLang="en-US" sz="36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FB3596-75C1-475D-B03A-100A8C7990D2}"/>
              </a:ext>
            </a:extLst>
          </p:cNvPr>
          <p:cNvSpPr txBox="1"/>
          <p:nvPr/>
        </p:nvSpPr>
        <p:spPr>
          <a:xfrm>
            <a:off x="1046806" y="10323794"/>
            <a:ext cx="80373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출처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: </a:t>
            </a:r>
            <a:r>
              <a:rPr lang="ko-KR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https://agri.jeju.go.kr/seobu/regional/condition.htm</a:t>
            </a:r>
            <a:endParaRPr 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09CB659F-CB51-FE4A-A100-DC8B5D8761D2}"/>
              </a:ext>
            </a:extLst>
          </p:cNvPr>
          <p:cNvSpPr txBox="1"/>
          <p:nvPr/>
        </p:nvSpPr>
        <p:spPr>
          <a:xfrm>
            <a:off x="2607783" y="180662"/>
            <a:ext cx="693264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공간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</p:txBody>
      </p:sp>
      <p:sp>
        <p:nvSpPr>
          <p:cNvPr id="44" name="직사각형 28">
            <a:extLst>
              <a:ext uri="{FF2B5EF4-FFF2-40B4-BE49-F238E27FC236}">
                <a16:creationId xmlns:a16="http://schemas.microsoft.com/office/drawing/2014/main" id="{9E5B1179-0A27-FD4D-AEFF-3F6AFBA518DB}"/>
              </a:ext>
            </a:extLst>
          </p:cNvPr>
          <p:cNvSpPr/>
          <p:nvPr/>
        </p:nvSpPr>
        <p:spPr>
          <a:xfrm>
            <a:off x="6467904" y="4739262"/>
            <a:ext cx="1026446" cy="1277935"/>
          </a:xfrm>
          <a:prstGeom prst="rect">
            <a:avLst/>
          </a:prstGeom>
          <a:noFill/>
          <a:ln w="1016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28">
            <a:extLst>
              <a:ext uri="{FF2B5EF4-FFF2-40B4-BE49-F238E27FC236}">
                <a16:creationId xmlns:a16="http://schemas.microsoft.com/office/drawing/2014/main" id="{9E5B1179-0A27-FD4D-AEFF-3F6AFBA518DB}"/>
              </a:ext>
            </a:extLst>
          </p:cNvPr>
          <p:cNvSpPr/>
          <p:nvPr/>
        </p:nvSpPr>
        <p:spPr>
          <a:xfrm>
            <a:off x="7502285" y="8085105"/>
            <a:ext cx="998568" cy="1298670"/>
          </a:xfrm>
          <a:prstGeom prst="rect">
            <a:avLst/>
          </a:prstGeom>
          <a:noFill/>
          <a:ln w="1016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738270" y="4113136"/>
            <a:ext cx="2439803" cy="2170351"/>
          </a:xfrm>
          <a:prstGeom prst="ellipse">
            <a:avLst/>
          </a:prstGeom>
          <a:noFill/>
          <a:ln w="1111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254312D2-9714-4138-AEF7-93D2E436B2C2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65980" y="1895158"/>
            <a:ext cx="11489895" cy="83194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&lt;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제주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내</a:t>
            </a:r>
            <a:r>
              <a:rPr lang="en-US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ko-KR" altLang="en-US" sz="3600" kern="0" spc="-100" err="1">
                <a:latin typeface="여기어때 잘난체 OTF" panose="020B0600000101010101" pitchFamily="34" charset="-127"/>
                <a:ea typeface="여기어때 잘난체 OTF"/>
              </a:rPr>
              <a:t>권역별</a:t>
            </a:r>
            <a:r>
              <a:rPr lang="ko-KR" altLang="en-US" sz="3600" kern="0" spc="-100">
                <a:latin typeface="여기어때 잘난체 OTF" panose="020B0600000101010101" pitchFamily="34" charset="-127"/>
                <a:ea typeface="여기어때 잘난체 OTF"/>
              </a:rPr>
              <a:t>/업종별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 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재난지원금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소비액</a:t>
            </a:r>
            <a:r>
              <a:rPr lang="en-US" altLang="ko-KR" sz="3600" kern="0" spc="-100">
                <a:latin typeface="여기어때 잘난체 OTF" panose="020B0600000101010101" pitchFamily="34" charset="-127"/>
                <a:ea typeface="여기어때 잘난체 OTF"/>
              </a:rPr>
              <a:t> (</a:t>
            </a:r>
            <a:r>
              <a:rPr lang="en-US" altLang="ko-KR" sz="3600" kern="0" spc="-100" err="1">
                <a:latin typeface="여기어때 잘난체 OTF" panose="020B0600000101010101" pitchFamily="34" charset="-127"/>
                <a:ea typeface="여기어때 잘난체 OTF"/>
              </a:rPr>
              <a:t>시외권</a:t>
            </a:r>
            <a:r>
              <a:rPr lang="en-US" altLang="ko-KR" sz="3600" kern="0" spc="-100">
                <a:latin typeface="여기어때 잘난체 OTF"/>
                <a:ea typeface="여기어때 잘난체 OTF"/>
              </a:rPr>
              <a:t>)&gt;</a:t>
            </a:r>
            <a:endParaRPr lang="en-US" sz="36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BEA36FD-A1B8-4E21-94B2-A141FFC12AEF}"/>
              </a:ext>
            </a:extLst>
          </p:cNvPr>
          <p:cNvSpPr txBox="1"/>
          <p:nvPr/>
        </p:nvSpPr>
        <p:spPr>
          <a:xfrm rot="-5400000">
            <a:off x="2173385" y="4065274"/>
            <a:ext cx="1501016" cy="32156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kern="0" spc="-100">
                <a:latin typeface="G마켓 산스 TTF Medium" panose="02000000000000000000" pitchFamily="2" charset="-127"/>
                <a:ea typeface="G마켓 산스 TTF Medium"/>
              </a:rPr>
              <a:t>사용금액(단위:1억)</a:t>
            </a:r>
            <a:endParaRPr lang="ko-KR" altLang="en-US" sz="14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C1CF46F8-E139-4937-B878-89093C38D3AC}"/>
              </a:ext>
            </a:extLst>
          </p:cNvPr>
          <p:cNvSpPr txBox="1"/>
          <p:nvPr/>
        </p:nvSpPr>
        <p:spPr>
          <a:xfrm rot="-5400000">
            <a:off x="2335225" y="7484158"/>
            <a:ext cx="1501016" cy="32156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kern="0" spc="-100">
                <a:latin typeface="G마켓 산스 TTF Medium" panose="02000000000000000000" pitchFamily="2" charset="-127"/>
                <a:ea typeface="G마켓 산스 TTF Medium"/>
              </a:rPr>
              <a:t>사용금액(단위:1억)</a:t>
            </a:r>
            <a:endParaRPr lang="ko-KR" altLang="en-US" sz="14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53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25622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5774" y="7668710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7"/>
            <a:ext cx="608648" cy="4881681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5503" y="-70300"/>
            <a:ext cx="7580250" cy="2243327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004252" y="2174602"/>
            <a:ext cx="11088021" cy="86384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2400" kern="0" spc="-100" err="1">
                <a:latin typeface="G마켓 산스 TTF Medium"/>
                <a:ea typeface="G마켓 산스 TTF Medium"/>
              </a:rPr>
              <a:t>권역별</a:t>
            </a:r>
            <a:r>
              <a:rPr lang="ko-KR" altLang="en-US" sz="2400" kern="0" spc="-100">
                <a:latin typeface="G마켓 산스 TTF Medium"/>
                <a:ea typeface="G마켓 산스 TTF Medium"/>
              </a:rPr>
              <a:t> </a:t>
            </a:r>
            <a:r>
              <a:rPr lang="ko-KR" altLang="en-US" sz="2400" kern="0" spc="-100" err="1">
                <a:latin typeface="G마켓 산스 TTF Medium"/>
                <a:ea typeface="G마켓 산스 TTF Medium"/>
              </a:rPr>
              <a:t>재난지원금</a:t>
            </a:r>
            <a:r>
              <a:rPr lang="ko-KR" altLang="en-US" sz="2400" kern="0" spc="-100">
                <a:latin typeface="G마켓 산스 TTF Medium"/>
                <a:ea typeface="G마켓 산스 TTF Medium"/>
              </a:rPr>
              <a:t> </a:t>
            </a:r>
            <a:r>
              <a:rPr lang="ko-KR" altLang="en-US" sz="2400" kern="0" spc="-100" err="1">
                <a:latin typeface="G마켓 산스 TTF Medium"/>
                <a:ea typeface="G마켓 산스 TTF Medium"/>
              </a:rPr>
              <a:t>사용액</a:t>
            </a:r>
            <a:r>
              <a:rPr lang="ko-KR" altLang="en-US" sz="2400" kern="0" spc="-100">
                <a:latin typeface="G마켓 산스 TTF Medium"/>
                <a:ea typeface="G마켓 산스 TTF Medium"/>
              </a:rPr>
              <a:t> 분포에 </a:t>
            </a:r>
            <a:r>
              <a:rPr lang="ko-KR" altLang="en-US" sz="2400" kern="0" spc="-100">
                <a:solidFill>
                  <a:srgbClr val="FF7C80"/>
                </a:solidFill>
                <a:latin typeface="G마켓 산스 TTF Medium"/>
                <a:ea typeface="G마켓 산스 TTF Medium"/>
              </a:rPr>
              <a:t>큰 차이가 없다.</a:t>
            </a:r>
            <a:endParaRPr lang="ko-KR" altLang="en-US" sz="2400" kern="0" spc="-100">
              <a:solidFill>
                <a:srgbClr val="FF7C80"/>
              </a:solidFill>
              <a:latin typeface="G마켓 산스 TTF Medium"/>
              <a:ea typeface="G마켓 산스 TTF Medium"/>
              <a:cs typeface="Calibri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400070" y="11029955"/>
            <a:ext cx="4893076" cy="670234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700985" y="12603300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1405613" y="10824679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0487951" y="1123533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14315192" y="11606736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4647618" y="4005897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50" name="Object 50"/>
          <p:cNvSpPr txBox="1"/>
          <p:nvPr/>
        </p:nvSpPr>
        <p:spPr>
          <a:xfrm>
            <a:off x="14612049" y="10607552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 이곳에 입력하여 주세요. 관련된 내용을 이곳에 입력하여 주세요.</a:t>
            </a:r>
            <a:endParaRPr lang="en-US"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AC11A546-61D3-E64A-8CFF-62A1CFBF8D6C}"/>
              </a:ext>
            </a:extLst>
          </p:cNvPr>
          <p:cNvSpPr txBox="1"/>
          <p:nvPr/>
        </p:nvSpPr>
        <p:spPr>
          <a:xfrm>
            <a:off x="2845076" y="422146"/>
            <a:ext cx="9657436" cy="11487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2</a:t>
            </a:r>
            <a:r>
              <a:rPr lang="en-US" sz="5000" kern="0" spc="-2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. </a:t>
            </a:r>
            <a:r>
              <a:rPr lang="ko-KR" altLang="en-US" sz="5000" kern="0" spc="-200" err="1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비교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시간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)</a:t>
            </a:r>
          </a:p>
        </p:txBody>
      </p:sp>
      <p:pic>
        <p:nvPicPr>
          <p:cNvPr id="60" name="그림 18">
            <a:extLst>
              <a:ext uri="{FF2B5EF4-FFF2-40B4-BE49-F238E27FC236}">
                <a16:creationId xmlns:a16="http://schemas.microsoft.com/office/drawing/2014/main" id="{2F04603D-EF1D-3540-9A1F-DEEAD4EC40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248" t="12049" r="19929" b="5767"/>
          <a:stretch/>
        </p:blipFill>
        <p:spPr>
          <a:xfrm>
            <a:off x="2003267" y="4068452"/>
            <a:ext cx="6985948" cy="4923028"/>
          </a:xfrm>
          <a:prstGeom prst="rect">
            <a:avLst/>
          </a:prstGeom>
        </p:spPr>
      </p:pic>
      <p:sp>
        <p:nvSpPr>
          <p:cNvPr id="33" name="Object 11">
            <a:extLst>
              <a:ext uri="{FF2B5EF4-FFF2-40B4-BE49-F238E27FC236}">
                <a16:creationId xmlns:a16="http://schemas.microsoft.com/office/drawing/2014/main" id="{3F0AA980-EAA6-4D76-AFD3-FAA1875CC2B2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C9D26AB3-CBFA-2B40-A8F9-B021B4001A90}"/>
              </a:ext>
            </a:extLst>
          </p:cNvPr>
          <p:cNvSpPr txBox="1"/>
          <p:nvPr/>
        </p:nvSpPr>
        <p:spPr>
          <a:xfrm>
            <a:off x="1383728" y="4212944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</a:t>
            </a:r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 소비액 </a:t>
            </a:r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5352D-AFEA-4000-B7F0-E30AC82A8E92}"/>
              </a:ext>
            </a:extLst>
          </p:cNvPr>
          <p:cNvSpPr/>
          <p:nvPr/>
        </p:nvSpPr>
        <p:spPr>
          <a:xfrm>
            <a:off x="16423139" y="2563261"/>
            <a:ext cx="339280" cy="6551372"/>
          </a:xfrm>
          <a:prstGeom prst="rect">
            <a:avLst/>
          </a:prstGeom>
          <a:gradFill flip="none" rotWithShape="1">
            <a:gsLst>
              <a:gs pos="0">
                <a:srgbClr val="FAF9DC"/>
              </a:gs>
              <a:gs pos="79000">
                <a:srgbClr val="787BAA"/>
              </a:gs>
              <a:gs pos="41000">
                <a:srgbClr val="A6D1BB"/>
              </a:gs>
              <a:gs pos="100000">
                <a:schemeClr val="tx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25">
            <a:extLst>
              <a:ext uri="{FF2B5EF4-FFF2-40B4-BE49-F238E27FC236}">
                <a16:creationId xmlns:a16="http://schemas.microsoft.com/office/drawing/2014/main" id="{ACFA9C3A-A9C7-455E-B8E7-F2E41E3A1DAD}"/>
              </a:ext>
            </a:extLst>
          </p:cNvPr>
          <p:cNvSpPr txBox="1"/>
          <p:nvPr/>
        </p:nvSpPr>
        <p:spPr>
          <a:xfrm>
            <a:off x="15156109" y="2133296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4,431,500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875386DA-2FFB-4B8B-88D0-091B2789845D}"/>
              </a:ext>
            </a:extLst>
          </p:cNvPr>
          <p:cNvSpPr txBox="1"/>
          <p:nvPr/>
        </p:nvSpPr>
        <p:spPr>
          <a:xfrm>
            <a:off x="15140610" y="1803096"/>
            <a:ext cx="2909544" cy="36993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 err="1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/>
              </a:rPr>
              <a:t>단위</a:t>
            </a:r>
            <a:r>
              <a:rPr lang="en-US" altLang="ko-KR" sz="2000" kern="0" spc="-100">
                <a:solidFill>
                  <a:schemeClr val="accent3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/>
              </a:rPr>
              <a:t> (원)</a:t>
            </a:r>
            <a:endParaRPr lang="en-US" altLang="ko-KR" sz="2000" kern="0" spc="-100">
              <a:solidFill>
                <a:schemeClr val="accent3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id="{4211DE54-FA24-4371-89B4-53E3783A276A}"/>
              </a:ext>
            </a:extLst>
          </p:cNvPr>
          <p:cNvSpPr txBox="1"/>
          <p:nvPr/>
        </p:nvSpPr>
        <p:spPr>
          <a:xfrm>
            <a:off x="15058120" y="9158176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solidFill>
                  <a:schemeClr val="tx2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12,269,129,000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584735-F895-114F-8CC6-7A485CA7E7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549" r="16501"/>
          <a:stretch/>
        </p:blipFill>
        <p:spPr>
          <a:xfrm>
            <a:off x="9133273" y="4051643"/>
            <a:ext cx="6929194" cy="4939837"/>
          </a:xfrm>
          <a:prstGeom prst="rect">
            <a:avLst/>
          </a:prstGeom>
        </p:spPr>
      </p:pic>
      <p:sp>
        <p:nvSpPr>
          <p:cNvPr id="32" name="Object 25">
            <a:extLst>
              <a:ext uri="{FF2B5EF4-FFF2-40B4-BE49-F238E27FC236}">
                <a16:creationId xmlns:a16="http://schemas.microsoft.com/office/drawing/2014/main" id="{676FBC7B-67D0-544B-A4F4-A1A62E4628F4}"/>
              </a:ext>
            </a:extLst>
          </p:cNvPr>
          <p:cNvSpPr txBox="1"/>
          <p:nvPr/>
        </p:nvSpPr>
        <p:spPr>
          <a:xfrm>
            <a:off x="8700057" y="4169601"/>
            <a:ext cx="2909544" cy="6727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</a:t>
            </a:r>
            <a:r>
              <a:rPr lang="ko-KR" altLang="en-US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 소비액 </a:t>
            </a:r>
            <a:r>
              <a:rPr lang="en-US" altLang="ko-KR" sz="2000" kern="0" spc="-1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en-US" sz="2000" kern="0" spc="-1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48211B03-E709-41FD-9522-51AEA49F9AA6}"/>
              </a:ext>
            </a:extLst>
          </p:cNvPr>
          <p:cNvSpPr txBox="1"/>
          <p:nvPr/>
        </p:nvSpPr>
        <p:spPr>
          <a:xfrm>
            <a:off x="1987443" y="2813338"/>
            <a:ext cx="14987666" cy="8302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2400" kern="0" spc="-100">
                <a:latin typeface="G마켓 산스 TTF Medium"/>
                <a:ea typeface="G마켓 산스 TTF Medium"/>
                <a:cs typeface="Calibri"/>
              </a:rPr>
              <a:t>=&gt; 권역별 재난지원금 사용액</a:t>
            </a:r>
            <a:r>
              <a:rPr lang="ko-KR" altLang="en-US" sz="2400" kern="0" spc="-100">
                <a:solidFill>
                  <a:srgbClr val="000000"/>
                </a:solidFill>
                <a:latin typeface="G마켓 산스 TTF Medium"/>
                <a:ea typeface="G마켓 산스 TTF Medium"/>
                <a:cs typeface="Calibri"/>
              </a:rPr>
              <a:t> 분포는  </a:t>
            </a:r>
            <a:r>
              <a:rPr lang="ko-KR" altLang="en-US" sz="2400" kern="0" spc="-100">
                <a:solidFill>
                  <a:srgbClr val="FF7C80"/>
                </a:solidFill>
                <a:latin typeface="G마켓 산스 TTF Medium"/>
                <a:ea typeface="G마켓 산스 TTF Medium"/>
                <a:cs typeface="Calibri"/>
              </a:rPr>
              <a:t>제주도의 </a:t>
            </a:r>
            <a:r>
              <a:rPr lang="ko-KR" altLang="en-US" sz="2400" kern="0" spc="-100" err="1">
                <a:solidFill>
                  <a:srgbClr val="FF7C80"/>
                </a:solidFill>
                <a:latin typeface="G마켓 산스 TTF Medium"/>
                <a:ea typeface="G마켓 산스 TTF Medium"/>
                <a:cs typeface="Calibri"/>
              </a:rPr>
              <a:t>권역별</a:t>
            </a:r>
            <a:r>
              <a:rPr lang="ko-KR" altLang="en-US" sz="2400" kern="0" spc="-100">
                <a:solidFill>
                  <a:srgbClr val="FF7C80"/>
                </a:solidFill>
                <a:latin typeface="G마켓 산스 TTF Medium"/>
                <a:ea typeface="G마켓 산스 TTF Medium"/>
                <a:cs typeface="Calibri"/>
              </a:rPr>
              <a:t> 공간적 특성</a:t>
            </a:r>
            <a:r>
              <a:rPr lang="ko-KR" altLang="en-US" sz="2400" kern="0" spc="-100">
                <a:latin typeface="G마켓 산스 TTF Medium"/>
                <a:ea typeface="G마켓 산스 TTF Medium"/>
                <a:cs typeface="Calibri"/>
              </a:rPr>
              <a:t>에</a:t>
            </a:r>
            <a:r>
              <a:rPr lang="ko-KR" altLang="en-US" sz="2400" kern="0" spc="-100">
                <a:solidFill>
                  <a:srgbClr val="000000"/>
                </a:solidFill>
                <a:latin typeface="G마켓 산스 TTF Medium"/>
                <a:ea typeface="G마켓 산스 TTF Medium"/>
                <a:cs typeface="Calibri"/>
              </a:rPr>
              <a:t> </a:t>
            </a:r>
            <a:r>
              <a:rPr lang="ko-KR" altLang="en-US" sz="2400" kern="0" spc="-100">
                <a:solidFill>
                  <a:srgbClr val="FF7C80"/>
                </a:solidFill>
                <a:latin typeface="G마켓 산스 TTF Medium"/>
                <a:ea typeface="G마켓 산스 TTF Medium"/>
                <a:cs typeface="Calibri"/>
              </a:rPr>
              <a:t>주로 </a:t>
            </a:r>
            <a:r>
              <a:rPr lang="ko-KR" altLang="en-US" sz="2400" kern="0" spc="-100">
                <a:latin typeface="G마켓 산스 TTF Medium"/>
                <a:ea typeface="G마켓 산스 TTF Medium"/>
                <a:cs typeface="Calibri"/>
              </a:rPr>
              <a:t>영향을 받는다.</a:t>
            </a:r>
            <a:endParaRPr lang="ko-K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33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BD1B8571-E040-4660-BE37-913A213B0693}"/>
              </a:ext>
            </a:extLst>
          </p:cNvPr>
          <p:cNvGrpSpPr/>
          <p:nvPr/>
        </p:nvGrpSpPr>
        <p:grpSpPr>
          <a:xfrm>
            <a:off x="784219" y="423317"/>
            <a:ext cx="17071921" cy="9493308"/>
            <a:chOff x="591357" y="426601"/>
            <a:chExt cx="17071921" cy="9493308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D32A3324-00D7-4200-B6EB-680AC709F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8" name="그룹 1005">
            <a:extLst>
              <a:ext uri="{FF2B5EF4-FFF2-40B4-BE49-F238E27FC236}">
                <a16:creationId xmlns:a16="http://schemas.microsoft.com/office/drawing/2014/main" id="{998A2CBD-1399-4FB9-82C8-99D7C3F852BA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41" name="Object 16">
              <a:extLst>
                <a:ext uri="{FF2B5EF4-FFF2-40B4-BE49-F238E27FC236}">
                  <a16:creationId xmlns:a16="http://schemas.microsoft.com/office/drawing/2014/main" id="{8E012F71-D305-4FBA-B1C7-3B95D0DE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459033"/>
            <a:ext cx="608648" cy="3802577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-222946"/>
            <a:ext cx="7580250" cy="2418706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11997" y="310825"/>
            <a:ext cx="6167746" cy="102818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3. </a:t>
            </a:r>
            <a:r>
              <a:rPr lang="ko-KR" altLang="en-US" sz="5000" kern="0" spc="-200" err="1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권역별</a:t>
            </a:r>
            <a:r>
              <a:rPr lang="ko-KR" altLang="en-US" sz="5000" kern="0" spc="-200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 비교 </a:t>
            </a:r>
            <a:r>
              <a:rPr lang="en-US" sz="5000" kern="0" spc="-200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(</a:t>
            </a:r>
            <a:r>
              <a:rPr lang="ko-KR" altLang="en-US" sz="5000" kern="0" spc="-200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결론</a:t>
            </a:r>
            <a:r>
              <a:rPr lang="en-US" sz="5000" kern="0" spc="-200">
                <a:solidFill>
                  <a:srgbClr val="000000"/>
                </a:solidFill>
                <a:latin typeface="여기어때 잘난체 OTF"/>
                <a:ea typeface="Jalnan OTF"/>
                <a:cs typeface="+mn-lt"/>
              </a:rPr>
              <a:t>)</a:t>
            </a:r>
            <a:endParaRPr lang="en-US" altLang="ko-KR" sz="5000" kern="0" spc="-200">
              <a:latin typeface="여기어때 잘난체 OTF"/>
              <a:ea typeface="+mn-lt"/>
              <a:cs typeface="+mn-lt"/>
            </a:endParaRPr>
          </a:p>
          <a:p>
            <a:pPr algn="just"/>
            <a:endParaRPr lang="en-US" altLang="ko-KR" sz="5000" kern="0" spc="-200">
              <a:latin typeface="여기어때 잘난체 OTF"/>
              <a:ea typeface="Jalnan OTF"/>
              <a:cs typeface="+mn-lt"/>
            </a:endParaRPr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1643" y="6028621"/>
            <a:ext cx="6052127" cy="28409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0297" y="2562907"/>
            <a:ext cx="6779446" cy="23874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67267" y="2203250"/>
            <a:ext cx="7834483" cy="3106729"/>
            <a:chOff x="8772223" y="2788378"/>
            <a:chExt cx="7834483" cy="2580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223" y="2788378"/>
              <a:ext cx="7834483" cy="258074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209945" y="2880176"/>
            <a:ext cx="7550256" cy="215824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외식</a:t>
            </a:r>
            <a:r>
              <a:rPr 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/</a:t>
            </a:r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주점</a:t>
            </a:r>
            <a:r>
              <a:rPr 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마트</a:t>
            </a:r>
            <a:r>
              <a:rPr 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/</a:t>
            </a:r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편의점</a:t>
            </a:r>
            <a:r>
              <a:rPr 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en-US" altLang="ko-KR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</a:t>
            </a:r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주유</a:t>
            </a:r>
            <a:r>
              <a:rPr 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/</a:t>
            </a:r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자동차 : </a:t>
            </a:r>
            <a:r>
              <a:rPr lang="ko-KR" altLang="en-US" sz="2700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재난지원금의 특혜를 가장 많이 받은 업종</a:t>
            </a:r>
            <a:endParaRPr lang="ko-KR" altLang="en-US" sz="27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endParaRPr lang="en-US" sz="27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700" b="1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호텔/숙박</a:t>
            </a:r>
            <a:r>
              <a:rPr lang="ko-KR" altLang="en-US" sz="27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도민보다는 관광객의 소비량, </a:t>
            </a:r>
            <a:r>
              <a:rPr lang="en-US" altLang="ko-KR" sz="27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27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제주도민들의 </a:t>
            </a:r>
            <a:r>
              <a:rPr lang="ko-KR" altLang="en-US" sz="2700" kern="0" spc="-10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재난지원금</a:t>
            </a:r>
            <a:r>
              <a:rPr lang="ko-KR" altLang="en-US" sz="2700" kern="0" spc="-1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소비가 높지 않았음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9475058" y="1803782"/>
            <a:ext cx="5558935" cy="955106"/>
            <a:chOff x="9246998" y="2320324"/>
            <a:chExt cx="3770486" cy="9753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6998" y="2320324"/>
              <a:ext cx="3770486" cy="975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25341" y="1892335"/>
            <a:ext cx="5301972" cy="94248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4000" kern="0" spc="-200" err="1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권역별</a:t>
            </a:r>
            <a:r>
              <a:rPr lang="en-US" sz="4000" kern="0" spc="-200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ko-KR" altLang="en-US" sz="4000" kern="0" spc="-200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공통적</a:t>
            </a:r>
            <a:r>
              <a:rPr lang="en-US" sz="4000" kern="0" spc="-200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ko-KR" altLang="en-US" sz="4000" kern="0" spc="-200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특징</a:t>
            </a:r>
            <a:endParaRPr lang="en-US" sz="4000" kern="0" spc="-200">
              <a:solidFill>
                <a:schemeClr val="bg1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2350949" y="6139202"/>
            <a:ext cx="7297447" cy="3243456"/>
            <a:chOff x="2350949" y="6129087"/>
            <a:chExt cx="7297447" cy="28489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0949" y="6129087"/>
              <a:ext cx="7297447" cy="2848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1557" y="5668193"/>
            <a:ext cx="3770486" cy="1017969"/>
            <a:chOff x="2781557" y="5668194"/>
            <a:chExt cx="3770486" cy="9753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1557" y="5668194"/>
              <a:ext cx="3770486" cy="97533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706011" y="5772685"/>
            <a:ext cx="3989879" cy="10247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4000" kern="0" spc="-200" err="1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권역별</a:t>
            </a:r>
            <a:r>
              <a:rPr lang="ko-KR" altLang="en-US" sz="4000" kern="0" spc="-200">
                <a:solidFill>
                  <a:schemeClr val="bg1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차이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570955" y="6750870"/>
            <a:ext cx="6855802" cy="20278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ko-KR" altLang="en-US" sz="2700" b="1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/>
              </a:rPr>
              <a:t>의료</a:t>
            </a:r>
            <a:r>
              <a:rPr lang="ko-KR" altLang="en-US" sz="2700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/>
              </a:rPr>
              <a:t>: 제주시, 서귀포시 시내에 위치해 있는 제주도 대형병원들 (</a:t>
            </a:r>
            <a:r>
              <a:rPr lang="ko-KR" sz="2700" kern="0" spc="-100">
                <a:latin typeface="G마켓 산스 TTF Medium" panose="02000000000000000000" pitchFamily="2" charset="-127"/>
                <a:ea typeface="G마켓 산스 TTF Medium"/>
                <a:cs typeface="+mn-lt"/>
              </a:rPr>
              <a:t>제주대학병원, 중앙병원, 서귀포병원</a:t>
            </a:r>
            <a:r>
              <a:rPr lang="en-US" altLang="ko-KR" sz="2700" kern="0" spc="-100">
                <a:latin typeface="G마켓 산스 TTF Medium" panose="02000000000000000000" pitchFamily="2" charset="-127"/>
                <a:ea typeface="G마켓 산스 TTF Medium"/>
                <a:cs typeface="+mn-lt"/>
              </a:rPr>
              <a:t>)</a:t>
            </a:r>
            <a:endParaRPr lang="ko-KR" altLang="en-US" sz="2700" kern="0" spc="-10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/>
            </a:endParaRPr>
          </a:p>
          <a:p>
            <a:endParaRPr lang="ko-KR" altLang="en-US" sz="27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700" b="1" kern="0" spc="-100">
                <a:latin typeface="G마켓 산스 TTF Medium" panose="02000000000000000000" pitchFamily="2" charset="-127"/>
                <a:ea typeface="G마켓 산스 TTF Medium"/>
              </a:rPr>
              <a:t>농업</a:t>
            </a:r>
            <a:r>
              <a:rPr lang="ko-KR" altLang="en-US" sz="2700" kern="0" spc="-100">
                <a:latin typeface="G마켓 산스 TTF Medium" panose="02000000000000000000" pitchFamily="2" charset="-127"/>
                <a:ea typeface="G마켓 산스 TTF Medium"/>
              </a:rPr>
              <a:t>: 제주시, 서귀포시 서부 지역에 </a:t>
            </a:r>
            <a:r>
              <a:rPr lang="ko-KR" altLang="en-US" sz="2700" kern="0" spc="-100" err="1">
                <a:latin typeface="G마켓 산스 TTF Medium" panose="02000000000000000000" pitchFamily="2" charset="-127"/>
                <a:ea typeface="G마켓 산스 TTF Medium"/>
              </a:rPr>
              <a:t>밀집되어있는</a:t>
            </a:r>
            <a:r>
              <a:rPr lang="ko-KR" altLang="en-US" sz="2700" kern="0" spc="-100">
                <a:latin typeface="G마켓 산스 TTF Medium" panose="02000000000000000000" pitchFamily="2" charset="-127"/>
                <a:ea typeface="G마켓 산스 TTF Medium"/>
              </a:rPr>
              <a:t> 농경지 (</a:t>
            </a:r>
            <a:r>
              <a:rPr lang="ko-KR" sz="2700" kern="0" spc="-100">
                <a:latin typeface="G마켓 산스 TTF Medium" panose="02000000000000000000" pitchFamily="2" charset="-127"/>
                <a:ea typeface="G마켓 산스 TTF Medium"/>
                <a:cs typeface="+mn-lt"/>
              </a:rPr>
              <a:t>서부농업기술센터</a:t>
            </a:r>
            <a:r>
              <a:rPr lang="en-US" altLang="ko-KR" sz="2700" kern="0" spc="-100">
                <a:latin typeface="G마켓 산스 TTF Medium" panose="02000000000000000000" pitchFamily="2" charset="-127"/>
                <a:ea typeface="G마켓 산스 TTF Medium"/>
                <a:cs typeface="+mn-lt"/>
              </a:rPr>
              <a:t>)</a:t>
            </a:r>
            <a:endParaRPr lang="ko-KR" altLang="en-US" sz="2700" kern="0" spc="-100">
              <a:latin typeface="G마켓 산스 TTF Medium" panose="02000000000000000000" pitchFamily="2" charset="-127"/>
              <a:ea typeface="G마켓 산스 TTF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CDC1-AD32-4C71-8AC6-A65712A5B7D9}"/>
              </a:ext>
            </a:extLst>
          </p:cNvPr>
          <p:cNvSpPr txBox="1"/>
          <p:nvPr/>
        </p:nvSpPr>
        <p:spPr>
          <a:xfrm>
            <a:off x="6695890" y="10740843"/>
            <a:ext cx="83408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권역별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재난지원금 소비의 공통적 특징과 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공간적 특성으로 인해 나타나는 재난지원금 소비 업종의 차이</a:t>
            </a: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404C8971-DBF2-4B7A-AE83-198E4EE67DDB}"/>
              </a:ext>
            </a:extLst>
          </p:cNvPr>
          <p:cNvSpPr txBox="1"/>
          <p:nvPr/>
        </p:nvSpPr>
        <p:spPr>
          <a:xfrm rot="-16200000">
            <a:off x="15481223" y="3016559"/>
            <a:ext cx="4046413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4.</a:t>
            </a:r>
            <a:r>
              <a:rPr lang="ko-KR" altLang="en-US" sz="3100" kern="0" spc="-1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 지역특성과 소비</a:t>
            </a:r>
            <a:endParaRPr lang="en-US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886" y="10282073"/>
            <a:ext cx="2445287" cy="244528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237" y="6149698"/>
            <a:ext cx="2715705" cy="27157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02" y="2729531"/>
            <a:ext cx="2432779" cy="24327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33" y="6593156"/>
            <a:ext cx="2442182" cy="244218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550" y="2908043"/>
            <a:ext cx="2627250" cy="26272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430" y="6745331"/>
            <a:ext cx="2442182" cy="24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3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57FEB1D-1627-48BF-B0B7-0E0D06B5ECFD}"/>
              </a:ext>
            </a:extLst>
          </p:cNvPr>
          <p:cNvGrpSpPr/>
          <p:nvPr/>
        </p:nvGrpSpPr>
        <p:grpSpPr>
          <a:xfrm>
            <a:off x="17404555" y="1186600"/>
            <a:ext cx="703422" cy="2944468"/>
            <a:chOff x="17356601" y="1106611"/>
            <a:chExt cx="608648" cy="2114243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F8C8B546-1690-4215-893E-8CDB612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660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F9017B82-386B-40B3-AE43-30C1D3F69604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5.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결론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843C65D-22C3-4CC5-AE89-F5827FEADC51}"/>
              </a:ext>
            </a:extLst>
          </p:cNvPr>
          <p:cNvSpPr txBox="1"/>
          <p:nvPr/>
        </p:nvSpPr>
        <p:spPr>
          <a:xfrm>
            <a:off x="4788535" y="4356933"/>
            <a:ext cx="14464672" cy="20058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88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분석결과 종합 및 개선점</a:t>
            </a:r>
            <a:endParaRPr lang="en-US" altLang="ko-KR" sz="880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AE673B-E2D1-4DEF-A1D4-D6271390DD32}"/>
              </a:ext>
            </a:extLst>
          </p:cNvPr>
          <p:cNvGrpSpPr/>
          <p:nvPr/>
        </p:nvGrpSpPr>
        <p:grpSpPr>
          <a:xfrm>
            <a:off x="2940644" y="3408995"/>
            <a:ext cx="2964433" cy="2734351"/>
            <a:chOff x="3471416" y="3533986"/>
            <a:chExt cx="2964433" cy="2734351"/>
          </a:xfrm>
        </p:grpSpPr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28DE63C6-C60F-4E48-8D49-77E43C207A4B}"/>
                </a:ext>
              </a:extLst>
            </p:cNvPr>
            <p:cNvGrpSpPr/>
            <p:nvPr/>
          </p:nvGrpSpPr>
          <p:grpSpPr>
            <a:xfrm>
              <a:off x="4187440" y="5644133"/>
              <a:ext cx="2248409" cy="251718"/>
              <a:chOff x="4187440" y="5644133"/>
              <a:chExt cx="2248409" cy="251718"/>
            </a:xfrm>
          </p:grpSpPr>
          <p:pic>
            <p:nvPicPr>
              <p:cNvPr id="26" name="Object 12">
                <a:extLst>
                  <a:ext uri="{FF2B5EF4-FFF2-40B4-BE49-F238E27FC236}">
                    <a16:creationId xmlns:a16="http://schemas.microsoft.com/office/drawing/2014/main" id="{B039140D-37C3-4FB4-AC50-271EEEDB0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87440" y="5644133"/>
                <a:ext cx="2248409" cy="251718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62BBDE4C-5E35-4307-B560-2E726E20B9F6}"/>
                </a:ext>
              </a:extLst>
            </p:cNvPr>
            <p:cNvGrpSpPr/>
            <p:nvPr/>
          </p:nvGrpSpPr>
          <p:grpSpPr>
            <a:xfrm>
              <a:off x="3471416" y="3533986"/>
              <a:ext cx="1749984" cy="2734351"/>
              <a:chOff x="3471416" y="3533986"/>
              <a:chExt cx="1749984" cy="2734351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34E53F88-0FA6-4C14-B200-857FD7EE8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4220000">
                <a:off x="2979232" y="4026170"/>
                <a:ext cx="2734351" cy="1749984"/>
              </a:xfrm>
              <a:prstGeom prst="rect">
                <a:avLst/>
              </a:prstGeom>
            </p:spPr>
          </p:pic>
        </p:grpSp>
      </p:grpSp>
      <p:sp>
        <p:nvSpPr>
          <p:cNvPr id="27" name="Object 18">
            <a:extLst>
              <a:ext uri="{FF2B5EF4-FFF2-40B4-BE49-F238E27FC236}">
                <a16:creationId xmlns:a16="http://schemas.microsoft.com/office/drawing/2014/main" id="{87462EB0-D444-4E62-B454-37583B6BBC16}"/>
              </a:ext>
            </a:extLst>
          </p:cNvPr>
          <p:cNvSpPr txBox="1"/>
          <p:nvPr/>
        </p:nvSpPr>
        <p:spPr>
          <a:xfrm>
            <a:off x="2187621" y="3858307"/>
            <a:ext cx="2484795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>
                <a:ln w="57150">
                  <a:solidFill>
                    <a:schemeClr val="tx1"/>
                  </a:solidFill>
                </a:ln>
                <a:solidFill>
                  <a:srgbClr val="FFE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0</a:t>
            </a:r>
            <a:r>
              <a:rPr lang="en-US" altLang="ko-KR" sz="12900" i="1" kern="0" spc="-500">
                <a:ln w="57150">
                  <a:solidFill>
                    <a:schemeClr val="tx1"/>
                  </a:solidFill>
                </a:ln>
                <a:solidFill>
                  <a:srgbClr val="FFEF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5</a:t>
            </a:r>
            <a:endParaRPr lang="en-US" i="1">
              <a:ln w="57150">
                <a:solidFill>
                  <a:schemeClr val="tx1"/>
                </a:solidFill>
              </a:ln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26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A50508DD-CE59-4E01-BE53-010BA5E006BF}"/>
              </a:ext>
            </a:extLst>
          </p:cNvPr>
          <p:cNvGrpSpPr/>
          <p:nvPr/>
        </p:nvGrpSpPr>
        <p:grpSpPr>
          <a:xfrm>
            <a:off x="702800" y="422146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5CFB6CAA-6477-4059-8B61-DF6DADD4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DB03B09-B3B2-4EC6-B14C-BD7617A8AE62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EF034C3E-53AD-4F64-9B7E-AA1594FE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5503" y="-70300"/>
            <a:ext cx="10372228" cy="1951459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9019541" y="2640837"/>
            <a:ext cx="14079623" cy="350298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1.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 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(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제주도와 전국비교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)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제주도와 타지역은 재난지원금의 효과나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,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 현황에서 대체로 비슷하다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.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하지만 세세한 차이를 보이는 항목들이 있었는데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,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그 항목들은 제주도의 여러 특징을 반영하고 있었다</a:t>
            </a: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.</a:t>
            </a:r>
            <a:endParaRPr lang="en-US" altLang="ko-KR" sz="3600" kern="0" spc="-100">
              <a:latin typeface="G마켓 산스 TTF Medium" panose="02000000000000000000" pitchFamily="2" charset="-127"/>
              <a:ea typeface="Gmarket Sans TTF Medium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2.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 (공간적 분석) </a:t>
            </a:r>
            <a:r>
              <a:rPr lang="ko-KR" altLang="en-US" sz="3600" kern="0" spc="-100" err="1">
                <a:latin typeface="G마켓 산스 TTF Medium" panose="02000000000000000000" pitchFamily="2" charset="-127"/>
                <a:ea typeface="G마켓 산스 TTF Medium"/>
              </a:rPr>
              <a:t>권역별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 특성이 분명하게 드러나고 있음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-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 시내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: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 의료업종에서의 재난지원금 소비량 높음</a:t>
            </a:r>
            <a:endParaRPr lang="en-US" altLang="ko-KR" sz="3600" kern="0" spc="-100">
              <a:latin typeface="G마켓 산스 TTF Medium" panose="02000000000000000000" pitchFamily="2" charset="-127"/>
              <a:ea typeface="G마켓 산스 TTF Medium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- 시외 (서부): 농업 업종에서의 재난지원금 소비량 높음</a:t>
            </a:r>
            <a:endParaRPr lang="en-US" altLang="ko-KR" sz="3600" kern="0" spc="-100">
              <a:latin typeface="G마켓 산스 TTF Medium" panose="02000000000000000000" pitchFamily="2" charset="-127"/>
              <a:ea typeface="G마켓 산스 TTF Medium"/>
            </a:endParaRPr>
          </a:p>
          <a:p>
            <a:pPr marL="571500" indent="-571500" algn="just">
              <a:lnSpc>
                <a:spcPct val="150000"/>
              </a:lnSpc>
              <a:buFontTx/>
              <a:buChar char="-"/>
            </a:pP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공통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: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 외식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/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주점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,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 마트</a:t>
            </a:r>
            <a:r>
              <a:rPr lang="en-US" altLang="ko-KR" sz="3600" kern="0" spc="-100">
                <a:latin typeface="G마켓 산스 TTF Medium" panose="02000000000000000000" pitchFamily="2" charset="-127"/>
                <a:ea typeface="G마켓 산스 TTF Medium"/>
              </a:rPr>
              <a:t>/</a:t>
            </a:r>
            <a:r>
              <a:rPr lang="ko-KR" altLang="en-US" sz="3600" kern="0" spc="-100">
                <a:latin typeface="G마켓 산스 TTF Medium" panose="02000000000000000000" pitchFamily="2" charset="-127"/>
                <a:ea typeface="G마켓 산스 TTF Medium"/>
              </a:rPr>
              <a:t>편의점, 주유/자동차가 재난지원금의 혜택을 가장 많이 받음</a:t>
            </a:r>
            <a:endParaRPr lang="en-US" altLang="ko-KR" sz="3600" kern="0" spc="-100">
              <a:latin typeface="G마켓 산스 TTF Medium" panose="02000000000000000000" pitchFamily="2" charset="-127"/>
              <a:ea typeface="G마켓 산스 TTF Medium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kern="0" spc="-100">
                <a:latin typeface="Gmarket Sans TTF Medium" panose="02000000000000000000" pitchFamily="2" charset="-128"/>
                <a:ea typeface="Gmarket Sans TTF Medium"/>
              </a:rPr>
              <a:t>.</a:t>
            </a:r>
            <a:r>
              <a:rPr lang="ko-KR" altLang="en-US" sz="3600" kern="0" spc="-1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  <a:endParaRPr lang="en-US" altLang="ko-KR" sz="3600" kern="0" spc="-1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647618" y="4005897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소타이틀4</a:t>
            </a:r>
            <a:endParaRPr lang="en-US"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AC11A546-61D3-E64A-8CFF-62A1CFBF8D6C}"/>
              </a:ext>
            </a:extLst>
          </p:cNvPr>
          <p:cNvSpPr txBox="1"/>
          <p:nvPr/>
        </p:nvSpPr>
        <p:spPr>
          <a:xfrm>
            <a:off x="2634279" y="237401"/>
            <a:ext cx="10337559" cy="11588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 전체 결론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 – 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제주도의 재난지원금</a:t>
            </a:r>
            <a:endParaRPr lang="en-US" altLang="ko-KR" sz="5000" kern="0" spc="-200">
              <a:solidFill>
                <a:srgbClr val="000000"/>
              </a:solidFill>
              <a:latin typeface="Jalnan OTF" panose="020B0600000101010101" pitchFamily="34" charset="-127"/>
              <a:ea typeface="Jalnan OTF"/>
              <a:cs typeface="여기어때 잘난체 OTF" pitchFamily="34" charset="0"/>
            </a:endParaRPr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E473A569-9590-4EF9-A428-DFA573FF099F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5.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결론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942825028"/>
              </p:ext>
            </p:extLst>
          </p:nvPr>
        </p:nvGraphicFramePr>
        <p:xfrm>
          <a:off x="1622348" y="9450990"/>
          <a:ext cx="15566919" cy="883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오른쪽 화살표 4"/>
          <p:cNvSpPr/>
          <p:nvPr/>
        </p:nvSpPr>
        <p:spPr>
          <a:xfrm>
            <a:off x="2344963" y="2816577"/>
            <a:ext cx="14966604" cy="5364412"/>
          </a:xfrm>
          <a:prstGeom prst="rightArrow">
            <a:avLst>
              <a:gd name="adj1" fmla="val 50000"/>
              <a:gd name="adj2" fmla="val 100253"/>
            </a:avLst>
          </a:prstGeom>
          <a:solidFill>
            <a:srgbClr val="6E5F54"/>
          </a:solidFill>
          <a:ln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2634279" y="3166055"/>
            <a:ext cx="4238349" cy="5959366"/>
          </a:xfrm>
          <a:prstGeom prst="snip1Rect">
            <a:avLst/>
          </a:prstGeom>
          <a:solidFill>
            <a:srgbClr val="FF7C80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경제적효과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?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 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마켓 산스 TTF Bold"/>
            </a:endParaRPr>
          </a:p>
          <a:p>
            <a:pPr lvl="0" algn="ctr" latinLnBrk="1"/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O</a:t>
            </a: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market Sans TTF Medium"/>
            </a:endParaRP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영세업자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에게 효과 집중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? 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lvl="0" algn="ctr" latinLnBrk="1"/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X</a:t>
            </a: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7337060" y="3166057"/>
            <a:ext cx="4397064" cy="5959366"/>
          </a:xfrm>
          <a:prstGeom prst="snip1Rect">
            <a:avLst/>
          </a:prstGeom>
          <a:solidFill>
            <a:srgbClr val="FF7C80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전반적 타권역과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market Sans TTF Medium"/>
            </a:endParaRPr>
          </a:p>
          <a:p>
            <a:pPr lvl="0"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비슷한 양상</a:t>
            </a:r>
          </a:p>
          <a:p>
            <a:pPr algn="ctr"/>
            <a:endParaRPr lang="ko-KR" altLang="en-US" sz="3200">
              <a:solidFill>
                <a:schemeClr val="bg2">
                  <a:lumMod val="10000"/>
                </a:schemeClr>
              </a:solidFill>
              <a:latin typeface="G마켓 산스 TTF Bold" panose="02000000000000000000" pitchFamily="2" charset="-127"/>
              <a:ea typeface="Gmarket Sans TTF Medium"/>
            </a:endParaRPr>
          </a:p>
          <a:p>
            <a:pPr algn="ctr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market Sans TTF Medium"/>
              </a:rPr>
              <a:t>제주도의 특징:</a:t>
            </a: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/>
              </a:rPr>
              <a:t>상위권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:</a:t>
            </a: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주유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/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자동차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, </a:t>
            </a:r>
          </a:p>
          <a:p>
            <a:pPr lvl="0"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레저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/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스포츠 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/>
              </a:rPr>
              <a:t>하위권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:</a:t>
            </a:r>
            <a:endParaRPr lang="ko-KR" altLang="en-US" sz="3200">
              <a:solidFill>
                <a:schemeClr val="bg2">
                  <a:lumMod val="10000"/>
                </a:schemeClr>
              </a:solidFill>
              <a:latin typeface="Gmarket Sans TTF Medium" panose="02000000000000000000" pitchFamily="2" charset="-127"/>
              <a:ea typeface="Gmarket Sans TTF Medium"/>
            </a:endParaRPr>
          </a:p>
          <a:p>
            <a:pPr lvl="0"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 panose="02000000000000000000" pitchFamily="2" charset="-127"/>
                <a:ea typeface="Gmarket Sans TTF Medium"/>
              </a:rPr>
              <a:t>학원</a:t>
            </a:r>
          </a:p>
        </p:txBody>
      </p:sp>
      <p:sp>
        <p:nvSpPr>
          <p:cNvPr id="20" name="한쪽 모서리가 잘린 사각형 19"/>
          <p:cNvSpPr/>
          <p:nvPr/>
        </p:nvSpPr>
        <p:spPr>
          <a:xfrm>
            <a:off x="12319714" y="3166055"/>
            <a:ext cx="4210187" cy="5959366"/>
          </a:xfrm>
          <a:prstGeom prst="snip1Rect">
            <a:avLst/>
          </a:prstGeom>
          <a:solidFill>
            <a:srgbClr val="FF7C80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시내 상위권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: 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의료 </a:t>
            </a:r>
            <a:endParaRPr lang="ko-KR" altLang="en-US" sz="3200">
              <a:solidFill>
                <a:schemeClr val="bg2">
                  <a:lumMod val="10000"/>
                </a:schemeClr>
              </a:solidFill>
              <a:latin typeface="Gmarket Sans TTF Medium"/>
              <a:ea typeface="Gmarket Sans TTF Medium" panose="02000000000000000000" pitchFamily="2" charset="-127"/>
            </a:endParaRPr>
          </a:p>
          <a:p>
            <a:pPr lvl="0"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시외 상위권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: 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농업</a:t>
            </a:r>
          </a:p>
          <a:p>
            <a:pPr algn="ctr" latinLnBrk="1"/>
            <a:endParaRPr lang="ko-KR" altLang="en-US" sz="3200">
              <a:solidFill>
                <a:schemeClr val="bg2">
                  <a:lumMod val="10000"/>
                </a:schemeClr>
              </a:solidFill>
              <a:latin typeface="G마켓 산스 TTF Bold"/>
              <a:ea typeface="G마켓 산스 TTF Bold"/>
            </a:endParaRPr>
          </a:p>
          <a:p>
            <a:pPr lvl="0" algn="ctr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마켓 산스 TTF Bold"/>
                <a:ea typeface="G마켓 산스 TTF Bold"/>
              </a:rPr>
              <a:t>공통 상위권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: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외식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/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주점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, 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/>
              <a:ea typeface="Gmarket Sans TTF Medium" panose="02000000000000000000" pitchFamily="2" charset="-127"/>
            </a:endParaRPr>
          </a:p>
          <a:p>
            <a:pPr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마트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/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편의점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, </a:t>
            </a:r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Medium"/>
              <a:ea typeface="Gmarket Sans TTF Medium" panose="02000000000000000000" pitchFamily="2" charset="-127"/>
            </a:endParaRPr>
          </a:p>
          <a:p>
            <a:pPr lvl="0" algn="ctr" latinLnBrk="1"/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주유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/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Medium"/>
                <a:ea typeface="Gmarket Sans TTF Medium"/>
              </a:rPr>
              <a:t>자동차</a:t>
            </a:r>
          </a:p>
        </p:txBody>
      </p:sp>
      <p:sp>
        <p:nvSpPr>
          <p:cNvPr id="21" name="한쪽 모서리가 잘린 사각형 20"/>
          <p:cNvSpPr/>
          <p:nvPr/>
        </p:nvSpPr>
        <p:spPr>
          <a:xfrm flipV="1">
            <a:off x="2640121" y="2022995"/>
            <a:ext cx="4030380" cy="1117088"/>
          </a:xfrm>
          <a:prstGeom prst="snip1Rect">
            <a:avLst>
              <a:gd name="adj" fmla="val 50000"/>
            </a:avLst>
          </a:prstGeom>
          <a:solidFill>
            <a:srgbClr val="8DB7CF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22" name="한쪽 모서리가 잘린 사각형 21"/>
          <p:cNvSpPr/>
          <p:nvPr/>
        </p:nvSpPr>
        <p:spPr>
          <a:xfrm flipV="1">
            <a:off x="7337060" y="2022997"/>
            <a:ext cx="4280406" cy="1117088"/>
          </a:xfrm>
          <a:prstGeom prst="snip1Rect">
            <a:avLst>
              <a:gd name="adj" fmla="val 50000"/>
            </a:avLst>
          </a:prstGeom>
          <a:solidFill>
            <a:srgbClr val="8DB7CF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 flipV="1">
            <a:off x="12319714" y="2021403"/>
            <a:ext cx="4016358" cy="1117088"/>
          </a:xfrm>
          <a:prstGeom prst="snip1Rect">
            <a:avLst>
              <a:gd name="adj" fmla="val 50000"/>
            </a:avLst>
          </a:prstGeom>
          <a:solidFill>
            <a:srgbClr val="8DB7CF"/>
          </a:solidFill>
          <a:ln w="57150">
            <a:solidFill>
              <a:srgbClr val="6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98229" y="2230398"/>
            <a:ext cx="374252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 latinLnBrk="1"/>
            <a:r>
              <a:rPr lang="ko-KR" altLang="en-US" sz="4000">
                <a:latin typeface="G마켓 산스 TTF Bold"/>
                <a:ea typeface="G마켓 산스 TTF Bold"/>
              </a:rPr>
              <a:t>목적부합성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571689" y="2198867"/>
            <a:ext cx="374252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latinLnBrk="1"/>
            <a:r>
              <a:rPr lang="ko-KR" altLang="en-US" sz="4000">
                <a:latin typeface="G마켓 산스 TTF Bold" panose="02000000000000000000" pitchFamily="2" charset="-127"/>
                <a:ea typeface="G마켓 산스 TTF Bold"/>
              </a:rPr>
              <a:t>타권역과 비교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160686" y="2198865"/>
            <a:ext cx="374252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 latinLnBrk="1"/>
            <a:r>
              <a:rPr lang="ko-KR" altLang="en-US" sz="4000">
                <a:latin typeface="G마켓 산스 TTF Bold" panose="02000000000000000000" pitchFamily="2" charset="-127"/>
                <a:ea typeface="G마켓 산스 TTF Bold"/>
              </a:rPr>
              <a:t>지역적 특성</a:t>
            </a:r>
          </a:p>
        </p:txBody>
      </p:sp>
    </p:spTree>
    <p:extLst>
      <p:ext uri="{BB962C8B-B14F-4D97-AF65-F5344CB8AC3E}">
        <p14:creationId xmlns:p14="http://schemas.microsoft.com/office/powerpoint/2010/main" val="3600749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028" name="Picture 4" descr="제주도 필수코스 사진찍기 좋은 서부 명소 추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79" y="923548"/>
            <a:ext cx="12568247" cy="8492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003" name="그룹 1003"/>
          <p:cNvGrpSpPr/>
          <p:nvPr/>
        </p:nvGrpSpPr>
        <p:grpSpPr>
          <a:xfrm>
            <a:off x="2168787" y="-238110"/>
            <a:ext cx="7580250" cy="9453971"/>
            <a:chOff x="2168787" y="-238110"/>
            <a:chExt cx="7580250" cy="9453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38110"/>
              <a:ext cx="7580250" cy="94539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651663" y="1067580"/>
            <a:ext cx="6614497" cy="31465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400" kern="0" spc="-3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출처</a:t>
            </a:r>
            <a:r>
              <a:rPr lang="en-US" sz="6400" kern="0" spc="-3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.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4226" y="2357980"/>
            <a:ext cx="6772511" cy="5707027"/>
          </a:xfrm>
          <a:prstGeom prst="rect">
            <a:avLst/>
          </a:prstGeom>
          <a:noFill/>
        </p:spPr>
        <p:txBody>
          <a:bodyPr wrap="square" rtlCol="0"/>
          <a:lstStyle/>
          <a:p>
            <a:br>
              <a:rPr 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6"/>
              </a:rPr>
            </a:br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전국재난지원금사용현황</a:t>
            </a:r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https://www.sisajournal.com/news/articleView.html?idxno=202210</a:t>
            </a:r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전국 가구수 </a:t>
            </a:r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통계청</a:t>
            </a:r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「</a:t>
            </a:r>
            <a:r>
              <a:rPr lang="ko-KR" altLang="en-US" sz="200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인구총조사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」 </a:t>
            </a:r>
            <a:endParaRPr lang="en-US" altLang="ko-KR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긴급재난지원금 사용 가구수</a:t>
            </a:r>
            <a:endParaRPr lang="en" altLang="x-none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" altLang="x-none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https://www.mois.go.kr/frt/bbs/type010/commonSelectBoardArticle.do?bbsId=BBSMSTR_000000000008&amp;nttId=77379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endParaRPr lang="en-US" altLang="ko-KR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동문시장가격</a:t>
            </a:r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" altLang="x-none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http://www.jeju.go.kr/sobi/cost/consumerprice.htm?act=view&amp;seq=1292206</a:t>
            </a:r>
            <a:r>
              <a:rPr lang="en" altLang="x-none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8"/>
              </a:rPr>
              <a:t> </a:t>
            </a:r>
            <a:r>
              <a:rPr lang="en" altLang="x-none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 </a:t>
            </a:r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</a:t>
            </a:r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재난지원금과 물가상승 내용의 기사 </a:t>
            </a:r>
            <a:endParaRPr lang="en-US" altLang="ko-KR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en" altLang="x-none" sz="2000"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https://www.newsis.com/view/?id=NISX20200702_0001082208</a:t>
            </a:r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ko-KR" altLang="en-US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지역 특성과 소비</a:t>
            </a:r>
            <a:r>
              <a:rPr lang="en-US" altLang="ko-KR" sz="200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part:</a:t>
            </a:r>
            <a:endParaRPr lang="en-US" sz="2000" u="sng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r>
              <a:rPr lang="ko-KR" altLang="ko-KR" sz="2000" u="sng"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https://agri.jeju.go.kr/</a:t>
            </a:r>
            <a:r>
              <a:rPr lang="ko-KR" altLang="ko-KR" sz="2000" u="sng"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lt"/>
              </a:rPr>
              <a:t>seobu/regional/condition.htm</a:t>
            </a:r>
            <a:endParaRPr lang="en-US" altLang="ko-KR" sz="2000" u="sng">
              <a:latin typeface="Gmarket Sans TTF Medium" panose="02000000000000000000" pitchFamily="2" charset="-127"/>
              <a:ea typeface="Gmarket Sans TTF Medium" panose="02000000000000000000" pitchFamily="2" charset="-127"/>
              <a:cs typeface="+mn-lt"/>
            </a:endParaRPr>
          </a:p>
          <a:p>
            <a:pPr algn="just"/>
            <a:endParaRPr lang="en-US" altLang="ko-KR" sz="2000">
              <a:latin typeface="Gmarket Sans TTF Medium" panose="02000000000000000000" pitchFamily="2" charset="-127"/>
              <a:ea typeface="Gmarket Sans TTF Medium" panose="02000000000000000000" pitchFamily="2" charset="-127"/>
              <a:cs typeface="+mn-lt"/>
            </a:endParaRPr>
          </a:p>
          <a:p>
            <a:pPr algn="just"/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just"/>
            <a:endParaRPr lang="en-US" sz="200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21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54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5. </a:t>
            </a:r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결론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929" y="512315"/>
            <a:ext cx="17071921" cy="9493308"/>
            <a:chOff x="619929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929" y="512315"/>
              <a:ext cx="17071921" cy="9493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861842" y="6269291"/>
            <a:ext cx="9872482" cy="52083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700" kern="0" spc="-1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/>
              </a:rPr>
              <a:t>자유롭게 질문해주세요</a:t>
            </a:r>
            <a:endParaRPr lang="en-US">
              <a:latin typeface="G마켓 산스 TTF Medium" panose="02000000000000000000" pitchFamily="2" charset="-127"/>
              <a:ea typeface="G마켓 산스 TTF Medium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77331" y="7574021"/>
            <a:ext cx="1219174" cy="2464970"/>
            <a:chOff x="14877331" y="7574021"/>
            <a:chExt cx="1219174" cy="2464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7331" y="7574021"/>
              <a:ext cx="1219174" cy="246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0044" y="4778576"/>
            <a:ext cx="7931689" cy="1490715"/>
            <a:chOff x="4875783" y="3883968"/>
            <a:chExt cx="7931689" cy="1490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4875783" y="3883968"/>
              <a:ext cx="7931689" cy="14907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07382" y="3485842"/>
            <a:ext cx="8282125" cy="1911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400" kern="0" spc="-3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감사합니다 </a:t>
            </a:r>
            <a:r>
              <a:rPr lang="en-US" altLang="ko-KR" sz="8400" kern="0" spc="-300">
                <a:solidFill>
                  <a:srgbClr val="000000"/>
                </a:solidFill>
                <a:latin typeface="Jalnan OTF" panose="020B0600000101010101" pitchFamily="34" charset="-127"/>
                <a:ea typeface="Jalnan OTF" panose="020B0600000101010101" pitchFamily="34" charset="-127"/>
                <a:cs typeface="여기어때 잘난체 OTF" pitchFamily="34" charset="0"/>
              </a:rPr>
              <a:t>(Q&amp;A)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6BD580EC-0E2C-4C9E-B490-B2AD69222858}"/>
              </a:ext>
            </a:extLst>
          </p:cNvPr>
          <p:cNvGrpSpPr/>
          <p:nvPr/>
        </p:nvGrpSpPr>
        <p:grpSpPr>
          <a:xfrm>
            <a:off x="591357" y="360255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FF82FBE-8A3E-4BE6-BA53-A9B0CDE7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D0D760D4-28ED-4B63-AA10-445AF53F2A2D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DB94B82-A5BC-4E89-B8B4-4413145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5503" y="-70300"/>
            <a:ext cx="8391537" cy="2173419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59" name="Object 15">
            <a:extLst>
              <a:ext uri="{FF2B5EF4-FFF2-40B4-BE49-F238E27FC236}">
                <a16:creationId xmlns:a16="http://schemas.microsoft.com/office/drawing/2014/main" id="{AC11A546-61D3-E64A-8CFF-62A1CFBF8D6C}"/>
              </a:ext>
            </a:extLst>
          </p:cNvPr>
          <p:cNvSpPr txBox="1"/>
          <p:nvPr/>
        </p:nvSpPr>
        <p:spPr>
          <a:xfrm>
            <a:off x="2643371" y="422146"/>
            <a:ext cx="8173444" cy="115882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  아쉬웠던 점 </a:t>
            </a:r>
            <a:r>
              <a:rPr lang="en-US" altLang="ko-KR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&amp; </a:t>
            </a:r>
            <a:r>
              <a:rPr lang="ko-KR" altLang="en-US" sz="5000" kern="0" spc="-200">
                <a:solidFill>
                  <a:srgbClr val="000000"/>
                </a:solidFill>
                <a:latin typeface="Jalnan OTF" panose="020B0600000101010101" pitchFamily="34" charset="-127"/>
                <a:ea typeface="Jalnan OTF"/>
                <a:cs typeface="여기어때 잘난체 OTF" pitchFamily="34" charset="0"/>
              </a:rPr>
              <a:t>좋았던 점</a:t>
            </a:r>
            <a:endParaRPr lang="en-US" altLang="ko-KR" sz="5000" kern="0" spc="-200">
              <a:solidFill>
                <a:srgbClr val="000000"/>
              </a:solidFill>
              <a:latin typeface="Jalnan OTF" panose="020B0600000101010101" pitchFamily="34" charset="-127"/>
              <a:ea typeface="Jalnan OTF"/>
              <a:cs typeface="여기어때 잘난체 OTF" pitchFamily="34" charset="0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0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부록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EC86F-D5A6-418C-A49B-AE3E90EE35E1}"/>
              </a:ext>
            </a:extLst>
          </p:cNvPr>
          <p:cNvSpPr/>
          <p:nvPr/>
        </p:nvSpPr>
        <p:spPr>
          <a:xfrm>
            <a:off x="2127509" y="2284229"/>
            <a:ext cx="6756400" cy="2989446"/>
          </a:xfrm>
          <a:custGeom>
            <a:avLst/>
            <a:gdLst>
              <a:gd name="connsiteX0" fmla="*/ 0 w 6756400"/>
              <a:gd name="connsiteY0" fmla="*/ 0 h 2989446"/>
              <a:gd name="connsiteX1" fmla="*/ 6756400 w 6756400"/>
              <a:gd name="connsiteY1" fmla="*/ 0 h 2989446"/>
              <a:gd name="connsiteX2" fmla="*/ 6756400 w 6756400"/>
              <a:gd name="connsiteY2" fmla="*/ 2989446 h 2989446"/>
              <a:gd name="connsiteX3" fmla="*/ 0 w 6756400"/>
              <a:gd name="connsiteY3" fmla="*/ 2989446 h 2989446"/>
              <a:gd name="connsiteX4" fmla="*/ 0 w 6756400"/>
              <a:gd name="connsiteY4" fmla="*/ 0 h 298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6400" h="2989446" extrusionOk="0">
                <a:moveTo>
                  <a:pt x="0" y="0"/>
                </a:moveTo>
                <a:cubicBezTo>
                  <a:pt x="1527744" y="-41228"/>
                  <a:pt x="4643618" y="49815"/>
                  <a:pt x="6756400" y="0"/>
                </a:cubicBezTo>
                <a:cubicBezTo>
                  <a:pt x="6725950" y="1240408"/>
                  <a:pt x="6878777" y="2391127"/>
                  <a:pt x="6756400" y="2989446"/>
                </a:cubicBezTo>
                <a:cubicBezTo>
                  <a:pt x="3744462" y="3021744"/>
                  <a:pt x="3106885" y="3095997"/>
                  <a:pt x="0" y="2989446"/>
                </a:cubicBezTo>
                <a:cubicBezTo>
                  <a:pt x="119561" y="1887008"/>
                  <a:pt x="64842" y="1379085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5603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버릴 수밖에 없었던 분석들</a:t>
            </a:r>
            <a:endParaRPr lang="en-US" altLang="ko-KR" sz="32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이것저것 분석한 게 많은데</a:t>
            </a:r>
            <a:r>
              <a:rPr lang="en-US" altLang="ko-KR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발표의 흐름과 큰 주제에 연결되지 않거나</a:t>
            </a:r>
            <a:r>
              <a:rPr lang="en-US" altLang="ko-KR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20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인사이트를</a:t>
            </a:r>
            <a:r>
              <a:rPr lang="ko-KR" altLang="en-US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찾지 못해 버리게 된 것이 아쉽다</a:t>
            </a:r>
            <a:r>
              <a:rPr lang="en-US" altLang="ko-KR" sz="320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endParaRPr lang="ko-KR" altLang="en-US" sz="320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6C9929-6135-DF4F-A5CF-02E3E852DB1F}"/>
              </a:ext>
            </a:extLst>
          </p:cNvPr>
          <p:cNvSpPr/>
          <p:nvPr/>
        </p:nvSpPr>
        <p:spPr>
          <a:xfrm>
            <a:off x="2127509" y="5933838"/>
            <a:ext cx="6756400" cy="3269494"/>
          </a:xfrm>
          <a:custGeom>
            <a:avLst/>
            <a:gdLst>
              <a:gd name="connsiteX0" fmla="*/ 0 w 6756400"/>
              <a:gd name="connsiteY0" fmla="*/ 0 h 3269494"/>
              <a:gd name="connsiteX1" fmla="*/ 6756400 w 6756400"/>
              <a:gd name="connsiteY1" fmla="*/ 0 h 3269494"/>
              <a:gd name="connsiteX2" fmla="*/ 6756400 w 6756400"/>
              <a:gd name="connsiteY2" fmla="*/ 3269494 h 3269494"/>
              <a:gd name="connsiteX3" fmla="*/ 0 w 6756400"/>
              <a:gd name="connsiteY3" fmla="*/ 3269494 h 3269494"/>
              <a:gd name="connsiteX4" fmla="*/ 0 w 6756400"/>
              <a:gd name="connsiteY4" fmla="*/ 0 h 326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6400" h="3269494" extrusionOk="0">
                <a:moveTo>
                  <a:pt x="0" y="0"/>
                </a:moveTo>
                <a:cubicBezTo>
                  <a:pt x="1527744" y="-41228"/>
                  <a:pt x="4643618" y="49815"/>
                  <a:pt x="6756400" y="0"/>
                </a:cubicBezTo>
                <a:cubicBezTo>
                  <a:pt x="6725950" y="1546928"/>
                  <a:pt x="6878777" y="2562814"/>
                  <a:pt x="6756400" y="3269494"/>
                </a:cubicBezTo>
                <a:cubicBezTo>
                  <a:pt x="3744462" y="3301792"/>
                  <a:pt x="3106885" y="3376045"/>
                  <a:pt x="0" y="3269494"/>
                </a:cubicBezTo>
                <a:cubicBezTo>
                  <a:pt x="119561" y="2473072"/>
                  <a:pt x="64842" y="601165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5603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통해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주어진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데이터의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한계를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보완하였다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 algn="ctr"/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여러가지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공공기관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데이터를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적극적으로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사용해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다각적인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분석과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다양한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시각화를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할 수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있었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다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.</a:t>
            </a:r>
          </a:p>
        </p:txBody>
      </p:sp>
      <p:sp>
        <p:nvSpPr>
          <p:cNvPr id="53" name="직사각형 43">
            <a:extLst>
              <a:ext uri="{FF2B5EF4-FFF2-40B4-BE49-F238E27FC236}">
                <a16:creationId xmlns:a16="http://schemas.microsoft.com/office/drawing/2014/main" id="{496C9929-6135-DF4F-A5CF-02E3E852DB1F}"/>
              </a:ext>
            </a:extLst>
          </p:cNvPr>
          <p:cNvSpPr/>
          <p:nvPr/>
        </p:nvSpPr>
        <p:spPr>
          <a:xfrm>
            <a:off x="10000774" y="5933838"/>
            <a:ext cx="6648771" cy="3269494"/>
          </a:xfrm>
          <a:custGeom>
            <a:avLst/>
            <a:gdLst>
              <a:gd name="connsiteX0" fmla="*/ 0 w 6648771"/>
              <a:gd name="connsiteY0" fmla="*/ 0 h 3269494"/>
              <a:gd name="connsiteX1" fmla="*/ 6648771 w 6648771"/>
              <a:gd name="connsiteY1" fmla="*/ 0 h 3269494"/>
              <a:gd name="connsiteX2" fmla="*/ 6648771 w 6648771"/>
              <a:gd name="connsiteY2" fmla="*/ 3269494 h 3269494"/>
              <a:gd name="connsiteX3" fmla="*/ 0 w 6648771"/>
              <a:gd name="connsiteY3" fmla="*/ 3269494 h 3269494"/>
              <a:gd name="connsiteX4" fmla="*/ 0 w 6648771"/>
              <a:gd name="connsiteY4" fmla="*/ 0 h 326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8771" h="3269494" extrusionOk="0">
                <a:moveTo>
                  <a:pt x="0" y="0"/>
                </a:moveTo>
                <a:cubicBezTo>
                  <a:pt x="1543968" y="-41228"/>
                  <a:pt x="4897667" y="49815"/>
                  <a:pt x="6648771" y="0"/>
                </a:cubicBezTo>
                <a:cubicBezTo>
                  <a:pt x="6618321" y="1546928"/>
                  <a:pt x="6771148" y="2562814"/>
                  <a:pt x="6648771" y="3269494"/>
                </a:cubicBezTo>
                <a:cubicBezTo>
                  <a:pt x="4329919" y="3301792"/>
                  <a:pt x="1094159" y="3376045"/>
                  <a:pt x="0" y="3269494"/>
                </a:cubicBezTo>
                <a:cubicBezTo>
                  <a:pt x="119561" y="2473072"/>
                  <a:pt x="64842" y="601165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5603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endParaRPr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 algn="ctr"/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리소스를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적극적으로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활용하였다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 algn="ctr"/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: 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정책관련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기사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,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여러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추이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데이터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, </a:t>
            </a:r>
            <a:r>
              <a:rPr lang="en-US" altLang="ko-KR" sz="3200" err="1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제주도민</a:t>
            </a:r>
            <a:r>
              <a:rPr lang="ko-KR" altLang="en-US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의 후기 참고하여 제주 도메인 지식을 얻었다</a:t>
            </a:r>
            <a:r>
              <a:rPr lang="en-US" altLang="ko-KR" sz="3200">
                <a:solidFill>
                  <a:schemeClr val="bg2">
                    <a:lumMod val="1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.</a:t>
            </a:r>
          </a:p>
          <a:p>
            <a:pPr algn="ctr"/>
            <a:endParaRPr kumimoji="1" lang="en-US" altLang="ko-KR" sz="3200">
              <a:solidFill>
                <a:schemeClr val="bg2">
                  <a:lumMod val="10000"/>
                </a:schemeClr>
              </a:solidFill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</p:txBody>
      </p:sp>
      <p:sp>
        <p:nvSpPr>
          <p:cNvPr id="16" name="직사각형 43">
            <a:extLst>
              <a:ext uri="{FF2B5EF4-FFF2-40B4-BE49-F238E27FC236}">
                <a16:creationId xmlns:a16="http://schemas.microsoft.com/office/drawing/2014/main" id="{496C9929-6135-DF4F-A5CF-02E3E852DB1F}"/>
              </a:ext>
            </a:extLst>
          </p:cNvPr>
          <p:cNvSpPr/>
          <p:nvPr/>
        </p:nvSpPr>
        <p:spPr>
          <a:xfrm>
            <a:off x="9912592" y="2284230"/>
            <a:ext cx="6756400" cy="2989446"/>
          </a:xfrm>
          <a:custGeom>
            <a:avLst/>
            <a:gdLst>
              <a:gd name="connsiteX0" fmla="*/ 0 w 6756400"/>
              <a:gd name="connsiteY0" fmla="*/ 0 h 2989446"/>
              <a:gd name="connsiteX1" fmla="*/ 6756400 w 6756400"/>
              <a:gd name="connsiteY1" fmla="*/ 0 h 2989446"/>
              <a:gd name="connsiteX2" fmla="*/ 6756400 w 6756400"/>
              <a:gd name="connsiteY2" fmla="*/ 2989446 h 2989446"/>
              <a:gd name="connsiteX3" fmla="*/ 0 w 6756400"/>
              <a:gd name="connsiteY3" fmla="*/ 2989446 h 2989446"/>
              <a:gd name="connsiteX4" fmla="*/ 0 w 6756400"/>
              <a:gd name="connsiteY4" fmla="*/ 0 h 298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6400" h="2989446" extrusionOk="0">
                <a:moveTo>
                  <a:pt x="0" y="0"/>
                </a:moveTo>
                <a:cubicBezTo>
                  <a:pt x="1527744" y="-41228"/>
                  <a:pt x="4643618" y="49815"/>
                  <a:pt x="6756400" y="0"/>
                </a:cubicBezTo>
                <a:cubicBezTo>
                  <a:pt x="6725950" y="1240408"/>
                  <a:pt x="6878777" y="2391127"/>
                  <a:pt x="6756400" y="2989446"/>
                </a:cubicBezTo>
                <a:cubicBezTo>
                  <a:pt x="3744462" y="3021744"/>
                  <a:pt x="3106885" y="3095997"/>
                  <a:pt x="0" y="2989446"/>
                </a:cubicBezTo>
                <a:cubicBezTo>
                  <a:pt x="119561" y="1887008"/>
                  <a:pt x="64842" y="1379085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5603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EucrosiaUPC" panose="020B0604020202020204" pitchFamily="34" charset="0"/>
              </a:rPr>
              <a:t>데이터 피처의 한계</a:t>
            </a:r>
            <a:endParaRPr lang="en-US" altLang="ko-KR" sz="32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EucrosiaUPC" panose="020B0604020202020204" pitchFamily="34" charset="0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데이터 자체 피처와 그리고 데이터의 특성 상 모델링을 진행하기 어려웠고</a:t>
            </a:r>
            <a:r>
              <a:rPr lang="en-US" altLang="ko-KR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,</a:t>
            </a:r>
            <a:r>
              <a:rPr lang="ko-KR" altLang="en-US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 또한 </a:t>
            </a:r>
            <a:r>
              <a:rPr lang="en-US" altLang="ko-KR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EDA</a:t>
            </a:r>
            <a:r>
              <a:rPr lang="ko-KR" altLang="en-US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에도 한계가 있었던 것 같다</a:t>
            </a:r>
            <a:r>
              <a:rPr lang="en-US" altLang="ko-KR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.</a:t>
            </a:r>
            <a:r>
              <a:rPr lang="ko-KR" altLang="en-US" sz="3200">
                <a:solidFill>
                  <a:schemeClr val="tx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EucrosiaUPC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22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16200000">
            <a:off x="17117766" y="2053617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236281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05299" y="13409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kern="0" spc="-2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 데이터 출처</a:t>
            </a:r>
            <a:endParaRPr lang="en-US" sz="5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08803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3472268" y="12704639"/>
            <a:ext cx="3648147" cy="3648147"/>
            <a:chOff x="2521594" y="4561377"/>
            <a:chExt cx="3648147" cy="3648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1594" y="4561377"/>
              <a:ext cx="3648147" cy="3648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5189" y="15800514"/>
            <a:ext cx="5793761" cy="3614090"/>
            <a:chOff x="10311062" y="4561377"/>
            <a:chExt cx="5793761" cy="36140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1062" y="4561377"/>
              <a:ext cx="5793761" cy="361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0415" y="12152367"/>
            <a:ext cx="3648147" cy="3648147"/>
            <a:chOff x="6354317" y="4559606"/>
            <a:chExt cx="3648147" cy="3648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4317" y="4559606"/>
              <a:ext cx="3648147" cy="36481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229541" y="6038269"/>
            <a:ext cx="2841586" cy="836795"/>
            <a:chOff x="2935978" y="7764325"/>
            <a:chExt cx="2841586" cy="8367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02611" y="12038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 01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-2144923" y="1203893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02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3291052" y="1320836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03</a:t>
            </a:r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F58138-95BA-324B-BD81-E04A2AC52904}"/>
              </a:ext>
            </a:extLst>
          </p:cNvPr>
          <p:cNvSpPr/>
          <p:nvPr/>
        </p:nvSpPr>
        <p:spPr>
          <a:xfrm>
            <a:off x="7084482" y="2715421"/>
            <a:ext cx="1824072" cy="41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9899D5-1CB8-2744-A407-01CF1E8D8CF0}"/>
              </a:ext>
            </a:extLst>
          </p:cNvPr>
          <p:cNvSpPr txBox="1"/>
          <p:nvPr/>
        </p:nvSpPr>
        <p:spPr>
          <a:xfrm>
            <a:off x="1474275" y="6490607"/>
            <a:ext cx="15868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6/14</a:t>
            </a:r>
            <a:r>
              <a:rPr kumimoji="1" lang="ko-KR" altLang="en-US" sz="4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까지의</a:t>
            </a:r>
            <a:r>
              <a:rPr kumimoji="1" lang="ko-KR" altLang="en-US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 누적 </a:t>
            </a:r>
            <a:r>
              <a:rPr kumimoji="1" lang="ko-KR" altLang="en-US" sz="4400" err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</a:t>
            </a:r>
            <a:r>
              <a:rPr kumimoji="1" lang="ko-KR" altLang="en-US" sz="4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사용량 그래프</a:t>
            </a:r>
            <a:r>
              <a:rPr kumimoji="1" lang="en-US" altLang="ko-KR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pPr algn="ctr"/>
            <a:r>
              <a:rPr kumimoji="1" lang="en-US" altLang="ko-KR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vs 5,6</a:t>
            </a:r>
            <a:r>
              <a:rPr kumimoji="1" lang="ko-KR" altLang="en-US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 </a:t>
            </a:r>
            <a:r>
              <a:rPr kumimoji="1" lang="ko-KR" altLang="en-US" sz="4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 </a:t>
            </a:r>
            <a:r>
              <a:rPr kumimoji="1" lang="ko-KR" altLang="en-US" sz="4400" err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</a:t>
            </a:r>
            <a:r>
              <a:rPr kumimoji="1" lang="ko-KR" altLang="en-US" sz="44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4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사용량 비교</a:t>
            </a:r>
            <a:endParaRPr kumimoji="1" lang="x-none" altLang="en-US" sz="4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5905" y="2715421"/>
            <a:ext cx="13025774" cy="2974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5189" y="4832190"/>
            <a:ext cx="4541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From </a:t>
            </a:r>
            <a:r>
              <a:rPr kumimoji="1" lang="ko-KR" altLang="en-US" sz="4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시사저널</a:t>
            </a:r>
            <a:endParaRPr lang="ko-KR" altLang="en-US" sz="4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17343191" y="1097088"/>
            <a:ext cx="768514" cy="3002472"/>
            <a:chOff x="17343191" y="1097088"/>
            <a:chExt cx="608648" cy="2114243"/>
          </a:xfrm>
        </p:grpSpPr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9" name="Object 11"/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82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519321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D9DB2C81-5BC0-4D6A-A9FF-00D77C1762FE}"/>
              </a:ext>
            </a:extLst>
          </p:cNvPr>
          <p:cNvGrpSpPr/>
          <p:nvPr/>
        </p:nvGrpSpPr>
        <p:grpSpPr>
          <a:xfrm>
            <a:off x="551069" y="548013"/>
            <a:ext cx="17071921" cy="9493308"/>
            <a:chOff x="591357" y="436125"/>
            <a:chExt cx="17071921" cy="949330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C011CE6-E9A0-4BC5-90F0-54D9015C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DATA_</a:t>
            </a:r>
            <a:r>
              <a:rPr lang="en-US" altLang="ko-KR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/>
              </a:rPr>
              <a:t>5~8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월 제주도 총사용금액 및 재난지원금 소비</a:t>
            </a:r>
          </a:p>
        </p:txBody>
      </p:sp>
    </p:spTree>
    <p:extLst>
      <p:ext uri="{BB962C8B-B14F-4D97-AF65-F5344CB8AC3E}">
        <p14:creationId xmlns:p14="http://schemas.microsoft.com/office/powerpoint/2010/main" val="2247690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CD6CFB95-BDE0-4C4B-B0DD-3ED6D435B45D}"/>
              </a:ext>
            </a:extLst>
          </p:cNvPr>
          <p:cNvGrpSpPr/>
          <p:nvPr/>
        </p:nvGrpSpPr>
        <p:grpSpPr>
          <a:xfrm>
            <a:off x="716067" y="433153"/>
            <a:ext cx="17071921" cy="9493308"/>
            <a:chOff x="591357" y="426601"/>
            <a:chExt cx="17071921" cy="9493308"/>
          </a:xfrm>
        </p:grpSpPr>
        <p:pic>
          <p:nvPicPr>
            <p:cNvPr id="55" name="Object 2">
              <a:extLst>
                <a:ext uri="{FF2B5EF4-FFF2-40B4-BE49-F238E27FC236}">
                  <a16:creationId xmlns:a16="http://schemas.microsoft.com/office/drawing/2014/main" id="{9CAF09CA-3152-4968-BC63-FD3B0C34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56" name="그룹 1002">
            <a:extLst>
              <a:ext uri="{FF2B5EF4-FFF2-40B4-BE49-F238E27FC236}">
                <a16:creationId xmlns:a16="http://schemas.microsoft.com/office/drawing/2014/main" id="{85C6F7C0-AF96-4CF5-ACDF-99A7CC2342EB}"/>
              </a:ext>
            </a:extLst>
          </p:cNvPr>
          <p:cNvGrpSpPr/>
          <p:nvPr/>
        </p:nvGrpSpPr>
        <p:grpSpPr>
          <a:xfrm>
            <a:off x="17300112" y="1141956"/>
            <a:ext cx="768514" cy="2880552"/>
            <a:chOff x="17343191" y="1097088"/>
            <a:chExt cx="608648" cy="2114243"/>
          </a:xfrm>
        </p:grpSpPr>
        <p:pic>
          <p:nvPicPr>
            <p:cNvPr id="57" name="Object 5">
              <a:extLst>
                <a:ext uri="{FF2B5EF4-FFF2-40B4-BE49-F238E27FC236}">
                  <a16:creationId xmlns:a16="http://schemas.microsoft.com/office/drawing/2014/main" id="{EB68BAC1-586C-4281-91A8-9A68374FB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8" name="Object 11">
            <a:extLst>
              <a:ext uri="{FF2B5EF4-FFF2-40B4-BE49-F238E27FC236}">
                <a16:creationId xmlns:a16="http://schemas.microsoft.com/office/drawing/2014/main" id="{9D944521-BB35-4B0C-A143-EA5B2C2E9BD4}"/>
              </a:ext>
            </a:extLst>
          </p:cNvPr>
          <p:cNvSpPr txBox="1"/>
          <p:nvPr/>
        </p:nvSpPr>
        <p:spPr>
          <a:xfrm rot="5400000">
            <a:off x="16232417" y="2171782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168787" y="-261042"/>
            <a:ext cx="7580250" cy="2036543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462171" y="360539"/>
            <a:ext cx="9657436" cy="114956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5000" b="1" kern="0" spc="-200">
                <a:latin typeface="G마켓 산스 TTF Medium"/>
                <a:ea typeface="여기어때 잘난체 OTF"/>
                <a:cs typeface="+mn-lt"/>
              </a:rPr>
              <a:t>전국 VS 제주도 - 업종별</a:t>
            </a:r>
            <a:endParaRPr lang="ko-KR" altLang="en-US" sz="5000" b="1" kern="0" spc="-200">
              <a:latin typeface="Calibri"/>
              <a:ea typeface="여기어때 잘난체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sp>
        <p:nvSpPr>
          <p:cNvPr id="32" name="Object 32"/>
          <p:cNvSpPr txBox="1"/>
          <p:nvPr/>
        </p:nvSpPr>
        <p:spPr>
          <a:xfrm>
            <a:off x="3102611" y="12038931"/>
            <a:ext cx="2990627" cy="7680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400" kern="0" spc="-100" err="1">
                <a:solidFill>
                  <a:srgbClr val="FFEF00"/>
                </a:solidFill>
                <a:latin typeface="여기어때 잘난체 OTF"/>
                <a:cs typeface="여기어때 잘난체 OTF" pitchFamily="34" charset="0"/>
              </a:rPr>
              <a:t>소타이</a:t>
            </a:r>
            <a:r>
              <a:rPr lang="en-US" sz="3400" kern="0" spc="-100">
                <a:solidFill>
                  <a:srgbClr val="FFEF00"/>
                </a:solidFill>
                <a:latin typeface="여기어때 잘난체 OTF"/>
                <a:cs typeface="여기어때 잘난체 OTF" pitchFamily="34" charset="0"/>
              </a:rPr>
              <a:t> 01</a:t>
            </a:r>
            <a:endParaRPr lang="en-US">
              <a:latin typeface="여기어때 잘난체 OTF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FA8565C-6440-6441-A630-8124DA99E2A0}"/>
              </a:ext>
            </a:extLst>
          </p:cNvPr>
          <p:cNvCxnSpPr/>
          <p:nvPr/>
        </p:nvCxnSpPr>
        <p:spPr>
          <a:xfrm>
            <a:off x="7426636" y="10094723"/>
            <a:ext cx="0" cy="57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20BD7-B5E2-6542-B671-0D4F611F953D}"/>
              </a:ext>
            </a:extLst>
          </p:cNvPr>
          <p:cNvSpPr txBox="1"/>
          <p:nvPr/>
        </p:nvSpPr>
        <p:spPr>
          <a:xfrm rot="19765889">
            <a:off x="9454804" y="12646113"/>
            <a:ext cx="122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C000"/>
                </a:solidFill>
              </a:rPr>
              <a:t>23.8%</a:t>
            </a:r>
            <a:endParaRPr kumimoji="1" lang="x-none" altLang="en-US" sz="2000" b="1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BA92B0-C5AC-4A44-B2E0-6B7C49F1FAB5}"/>
              </a:ext>
            </a:extLst>
          </p:cNvPr>
          <p:cNvSpPr txBox="1"/>
          <p:nvPr/>
        </p:nvSpPr>
        <p:spPr>
          <a:xfrm rot="2799316">
            <a:off x="12362868" y="11838874"/>
            <a:ext cx="107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FF00"/>
                </a:solidFill>
              </a:rPr>
              <a:t>35.8%</a:t>
            </a:r>
            <a:endParaRPr kumimoji="1" lang="x-none" altLang="en-US" sz="2000" b="1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0959F-1064-0D4F-87F6-6ABC0C09FC28}"/>
              </a:ext>
            </a:extLst>
          </p:cNvPr>
          <p:cNvSpPr txBox="1"/>
          <p:nvPr/>
        </p:nvSpPr>
        <p:spPr>
          <a:xfrm>
            <a:off x="8104865" y="12222914"/>
            <a:ext cx="18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FF00"/>
                </a:solidFill>
              </a:rPr>
              <a:t>40.3%</a:t>
            </a:r>
            <a:endParaRPr kumimoji="1" lang="x-none" altLang="en-US" sz="2000" b="1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0F15C-C46A-4AC2-B662-1F8FF712B038}"/>
              </a:ext>
            </a:extLst>
          </p:cNvPr>
          <p:cNvSpPr txBox="1"/>
          <p:nvPr/>
        </p:nvSpPr>
        <p:spPr>
          <a:xfrm>
            <a:off x="13412469" y="3713567"/>
            <a:ext cx="41524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r>
              <a:rPr lang="ko-KR" altLang="en-US" sz="4000" b="1" err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마트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(25.5%)</a:t>
            </a:r>
          </a:p>
          <a:p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&gt;편의점(4.6%)</a:t>
            </a:r>
            <a:endParaRPr 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40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r>
              <a:rPr lang="ko-KR" altLang="en-US" sz="4000" b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제주도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</a:t>
            </a:r>
          </a:p>
          <a:p>
            <a:r>
              <a:rPr lang="ko-KR" altLang="en-US" sz="4000" b="1">
                <a:solidFill>
                  <a:schemeClr val="accent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편의점</a:t>
            </a:r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(</a:t>
            </a:r>
            <a:r>
              <a:rPr 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22.02</a:t>
            </a:r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%)</a:t>
            </a:r>
          </a:p>
          <a:p>
            <a:r>
              <a:rPr lang="ko-KR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&gt;</a:t>
            </a:r>
            <a:r>
              <a:rPr lang="ko-KR" altLang="en-US" sz="400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마트</a:t>
            </a:r>
            <a:r>
              <a:rPr lang="en-US" altLang="en-US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(</a:t>
            </a:r>
            <a:r>
              <a:rPr 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14.01</a:t>
            </a:r>
            <a:r>
              <a:rPr lang="en-US" altLang="ko-KR" sz="40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%)</a:t>
            </a:r>
            <a:endParaRPr lang="ko-KR" sz="4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9" name="그룹 1009"/>
          <p:cNvGrpSpPr/>
          <p:nvPr/>
        </p:nvGrpSpPr>
        <p:grpSpPr>
          <a:xfrm>
            <a:off x="12935349" y="1864126"/>
            <a:ext cx="4298207" cy="836795"/>
            <a:chOff x="2935978" y="7764325"/>
            <a:chExt cx="2841586" cy="836795"/>
          </a:xfrm>
        </p:grpSpPr>
        <p:pic>
          <p:nvPicPr>
            <p:cNvPr id="6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597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61" name="Object 40"/>
          <p:cNvSpPr txBox="1"/>
          <p:nvPr/>
        </p:nvSpPr>
        <p:spPr>
          <a:xfrm>
            <a:off x="13070365" y="1950774"/>
            <a:ext cx="4163191" cy="72235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400" kern="0" spc="-100">
                <a:solidFill>
                  <a:schemeClr val="bg1"/>
                </a:solidFill>
                <a:latin typeface="여기어때 잘난체 OTF"/>
                <a:ea typeface="여기어때 잘난체 OTF"/>
              </a:rPr>
              <a:t>차이점</a:t>
            </a:r>
            <a:r>
              <a:rPr lang="en-US" sz="3400" kern="0" spc="-100">
                <a:solidFill>
                  <a:schemeClr val="bg1"/>
                </a:solidFill>
                <a:latin typeface="여기어때 잘난체 OTF"/>
              </a:rPr>
              <a:t> 3</a:t>
            </a:r>
          </a:p>
        </p:txBody>
      </p:sp>
      <p:pic>
        <p:nvPicPr>
          <p:cNvPr id="40" name="그림 21">
            <a:extLst>
              <a:ext uri="{FF2B5EF4-FFF2-40B4-BE49-F238E27FC236}">
                <a16:creationId xmlns:a16="http://schemas.microsoft.com/office/drawing/2014/main" id="{B03BD581-294E-4F38-A464-441497AC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792" y="5517780"/>
            <a:ext cx="10727788" cy="3949557"/>
          </a:xfrm>
          <a:prstGeom prst="rect">
            <a:avLst/>
          </a:prstGeom>
        </p:spPr>
      </p:pic>
      <p:sp>
        <p:nvSpPr>
          <p:cNvPr id="47" name="Object 36"/>
          <p:cNvSpPr txBox="1"/>
          <p:nvPr/>
        </p:nvSpPr>
        <p:spPr>
          <a:xfrm>
            <a:off x="2388530" y="6110827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22.61         22.02</a:t>
            </a:r>
          </a:p>
        </p:txBody>
      </p:sp>
      <p:sp>
        <p:nvSpPr>
          <p:cNvPr id="48" name="Object 36"/>
          <p:cNvSpPr txBox="1"/>
          <p:nvPr/>
        </p:nvSpPr>
        <p:spPr>
          <a:xfrm>
            <a:off x="4208956" y="7219046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14.01    </a:t>
            </a:r>
          </a:p>
        </p:txBody>
      </p:sp>
      <p:sp>
        <p:nvSpPr>
          <p:cNvPr id="49" name="Object 36"/>
          <p:cNvSpPr txBox="1"/>
          <p:nvPr/>
        </p:nvSpPr>
        <p:spPr>
          <a:xfrm>
            <a:off x="6099770" y="802262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8.29           7.79   </a:t>
            </a:r>
          </a:p>
        </p:txBody>
      </p:sp>
      <p:sp>
        <p:nvSpPr>
          <p:cNvPr id="50" name="Object 36"/>
          <p:cNvSpPr txBox="1"/>
          <p:nvPr/>
        </p:nvSpPr>
        <p:spPr>
          <a:xfrm>
            <a:off x="8548084" y="787151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4.64            4.64</a:t>
            </a:r>
          </a:p>
        </p:txBody>
      </p:sp>
      <p:sp>
        <p:nvSpPr>
          <p:cNvPr id="51" name="Object 36"/>
          <p:cNvSpPr txBox="1"/>
          <p:nvPr/>
        </p:nvSpPr>
        <p:spPr>
          <a:xfrm>
            <a:off x="11115097" y="8032860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3.76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497681" y="2309138"/>
            <a:ext cx="2165759" cy="2468903"/>
          </a:xfrm>
          <a:prstGeom prst="rect">
            <a:avLst/>
          </a:prstGeom>
          <a:noFill/>
          <a:ln w="635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861466" y="2309138"/>
            <a:ext cx="3032854" cy="2481555"/>
          </a:xfrm>
          <a:prstGeom prst="rect">
            <a:avLst/>
          </a:prstGeom>
          <a:noFill/>
          <a:ln w="63500">
            <a:solidFill>
              <a:srgbClr val="6C7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6781" y="1914718"/>
            <a:ext cx="10027071" cy="344290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47CF3EF-F1E9-4991-BC1D-9FCCF0AD74BF}"/>
              </a:ext>
            </a:extLst>
          </p:cNvPr>
          <p:cNvSpPr txBox="1"/>
          <p:nvPr/>
        </p:nvSpPr>
        <p:spPr>
          <a:xfrm>
            <a:off x="5551347" y="2034743"/>
            <a:ext cx="649183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&lt;5,6월 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전국 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재난지원금 업종별 사용 비율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&gt;</a:t>
            </a:r>
          </a:p>
          <a:p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(</a:t>
            </a:r>
            <a:r>
              <a:rPr lang="ko-KR" altLang="en-US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단위</a:t>
            </a:r>
            <a:r>
              <a:rPr lang="en-US" altLang="ko-KR" sz="250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:%)</a:t>
            </a:r>
            <a:endParaRPr lang="ko-KR" altLang="en-US" sz="250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DD97B2-07ED-479B-8023-51097BA06541}"/>
              </a:ext>
            </a:extLst>
          </p:cNvPr>
          <p:cNvSpPr txBox="1"/>
          <p:nvPr/>
        </p:nvSpPr>
        <p:spPr>
          <a:xfrm>
            <a:off x="6498201" y="5804155"/>
            <a:ext cx="69142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&lt;5,6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월 </a:t>
            </a:r>
            <a:r>
              <a:rPr lang="ko-KR" altLang="en-US" sz="25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 업종별 </a:t>
            </a:r>
            <a:endParaRPr lang="en-US" altLang="ko-KR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 비율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(</a:t>
            </a:r>
            <a:r>
              <a:rPr lang="ko-KR" altLang="en-US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sz="25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:%)</a:t>
            </a:r>
            <a:endParaRPr lang="ko-KR" altLang="en-US" sz="25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9" name="Object 36"/>
          <p:cNvSpPr txBox="1"/>
          <p:nvPr/>
        </p:nvSpPr>
        <p:spPr>
          <a:xfrm>
            <a:off x="2508487" y="2331774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25.5           24.3</a:t>
            </a:r>
          </a:p>
        </p:txBody>
      </p:sp>
      <p:sp>
        <p:nvSpPr>
          <p:cNvPr id="70" name="Object 36"/>
          <p:cNvSpPr txBox="1"/>
          <p:nvPr/>
        </p:nvSpPr>
        <p:spPr>
          <a:xfrm>
            <a:off x="4275125" y="3816509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10.6    </a:t>
            </a:r>
          </a:p>
        </p:txBody>
      </p:sp>
      <p:sp>
        <p:nvSpPr>
          <p:cNvPr id="71" name="Object 36"/>
          <p:cNvSpPr txBox="1"/>
          <p:nvPr/>
        </p:nvSpPr>
        <p:spPr>
          <a:xfrm>
            <a:off x="6058363" y="4404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5.6             4.9</a:t>
            </a:r>
          </a:p>
        </p:txBody>
      </p:sp>
      <p:sp>
        <p:nvSpPr>
          <p:cNvPr id="72" name="Object 36"/>
          <p:cNvSpPr txBox="1"/>
          <p:nvPr/>
        </p:nvSpPr>
        <p:spPr>
          <a:xfrm>
            <a:off x="8492109" y="4079408"/>
            <a:ext cx="1771400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4.6</a:t>
            </a:r>
          </a:p>
        </p:txBody>
      </p:sp>
      <p:sp>
        <p:nvSpPr>
          <p:cNvPr id="73" name="Object 36"/>
          <p:cNvSpPr txBox="1"/>
          <p:nvPr/>
        </p:nvSpPr>
        <p:spPr>
          <a:xfrm>
            <a:off x="10898879" y="4280701"/>
            <a:ext cx="1666258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3.0</a:t>
            </a:r>
          </a:p>
        </p:txBody>
      </p:sp>
      <p:sp>
        <p:nvSpPr>
          <p:cNvPr id="74" name="Object 36"/>
          <p:cNvSpPr txBox="1"/>
          <p:nvPr/>
        </p:nvSpPr>
        <p:spPr>
          <a:xfrm>
            <a:off x="10085294" y="4179134"/>
            <a:ext cx="959362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3.7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593" y="2321198"/>
            <a:ext cx="671846" cy="308593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6814" y="2010731"/>
            <a:ext cx="295275" cy="2667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3867835" y="5738834"/>
            <a:ext cx="2630365" cy="3579978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748339" y="1722650"/>
            <a:ext cx="1265795" cy="3579978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737064" y="3932516"/>
            <a:ext cx="1265795" cy="1401061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33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331" y="413671"/>
            <a:ext cx="16512608" cy="9493308"/>
            <a:chOff x="591358" y="426601"/>
            <a:chExt cx="16512608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8" y="426601"/>
              <a:ext cx="16512608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16200000">
            <a:off x="17117766" y="2053617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146974" y="-136616"/>
            <a:ext cx="10975714" cy="2419669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50869" y="413671"/>
            <a:ext cx="11253103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b="1" kern="0" spc="-200">
                <a:ea typeface="여기어때 잘난체 OTF"/>
                <a:cs typeface="Calibri"/>
              </a:rPr>
              <a:t>제주도는 유난히 농협의 비중이 높다</a:t>
            </a:r>
            <a:r>
              <a:rPr lang="en-US" altLang="ko-KR" sz="5000" b="1" kern="0" spc="-200">
                <a:ea typeface="여기어때 잘난체 OTF"/>
                <a:cs typeface="Calibri"/>
              </a:rPr>
              <a:t>?</a:t>
            </a:r>
            <a:endParaRPr lang="ko-KR" altLang="en-US" sz="5000" b="1" kern="0" spc="-200">
              <a:ea typeface="여기어때 잘난체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069396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3472268" y="12704639"/>
            <a:ext cx="3648147" cy="3648147"/>
            <a:chOff x="2521594" y="4561377"/>
            <a:chExt cx="3648147" cy="3648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1594" y="4561377"/>
              <a:ext cx="3648147" cy="3648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5189" y="15800514"/>
            <a:ext cx="5793761" cy="3614090"/>
            <a:chOff x="10311062" y="4561377"/>
            <a:chExt cx="5793761" cy="36140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1062" y="4561377"/>
              <a:ext cx="5793761" cy="361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0415" y="12152367"/>
            <a:ext cx="3648147" cy="3648147"/>
            <a:chOff x="6354317" y="4559606"/>
            <a:chExt cx="3648147" cy="3648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4317" y="4559606"/>
              <a:ext cx="3648147" cy="364814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02611" y="12038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 01</a:t>
            </a:r>
            <a:endParaRPr lang="en-US"/>
          </a:p>
        </p:txBody>
      </p:sp>
      <p:sp>
        <p:nvSpPr>
          <p:cNvPr id="36" name="Object 36"/>
          <p:cNvSpPr txBox="1"/>
          <p:nvPr/>
        </p:nvSpPr>
        <p:spPr>
          <a:xfrm>
            <a:off x="-2144923" y="1203893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02</a:t>
            </a:r>
            <a:endParaRPr lang="en-US"/>
          </a:p>
        </p:txBody>
      </p:sp>
      <p:sp>
        <p:nvSpPr>
          <p:cNvPr id="40" name="Object 40"/>
          <p:cNvSpPr txBox="1"/>
          <p:nvPr/>
        </p:nvSpPr>
        <p:spPr>
          <a:xfrm>
            <a:off x="13291052" y="1320836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03</a:t>
            </a:r>
            <a:endParaRPr 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69662D2-ADAB-874C-95E9-EB904E87CF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83" y="16199304"/>
            <a:ext cx="4348465" cy="1009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C2709E-0461-2647-8EB2-5C4614830D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59" y="10908502"/>
            <a:ext cx="5244061" cy="4892012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FA8565C-6440-6441-A630-8124DA99E2A0}"/>
              </a:ext>
            </a:extLst>
          </p:cNvPr>
          <p:cNvCxnSpPr/>
          <p:nvPr/>
        </p:nvCxnSpPr>
        <p:spPr>
          <a:xfrm>
            <a:off x="9144000" y="11173459"/>
            <a:ext cx="0" cy="57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867352-F0BE-C44B-B867-602A5DE46044}"/>
              </a:ext>
            </a:extLst>
          </p:cNvPr>
          <p:cNvSpPr txBox="1"/>
          <p:nvPr/>
        </p:nvSpPr>
        <p:spPr>
          <a:xfrm rot="10800000" flipV="1">
            <a:off x="14251482" y="13791774"/>
            <a:ext cx="112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23.8%</a:t>
            </a:r>
            <a:endParaRPr kumimoji="1" lang="x-none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CCDE41-0E26-C347-844D-1592621BC1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53" y="12536487"/>
            <a:ext cx="6643353" cy="5071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2D20BD7-B5E2-6542-B671-0D4F611F953D}"/>
              </a:ext>
            </a:extLst>
          </p:cNvPr>
          <p:cNvSpPr txBox="1"/>
          <p:nvPr/>
        </p:nvSpPr>
        <p:spPr>
          <a:xfrm rot="19765889" flipH="1">
            <a:off x="18086404" y="11755969"/>
            <a:ext cx="335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C000"/>
                </a:solidFill>
              </a:rPr>
              <a:t>23.8%</a:t>
            </a:r>
            <a:endParaRPr kumimoji="1" lang="x-none" altLang="en-US" sz="2000" b="1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BA92B0-C5AC-4A44-B2E0-6B7C49F1FAB5}"/>
              </a:ext>
            </a:extLst>
          </p:cNvPr>
          <p:cNvSpPr txBox="1"/>
          <p:nvPr/>
        </p:nvSpPr>
        <p:spPr>
          <a:xfrm rot="2799316" flipH="1" flipV="1">
            <a:off x="15249934" y="12097498"/>
            <a:ext cx="5760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FF00"/>
                </a:solidFill>
              </a:rPr>
              <a:t>35.8%</a:t>
            </a:r>
            <a:endParaRPr kumimoji="1" lang="x-none" altLang="en-US" sz="2000" b="1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0959F-1064-0D4F-87F6-6ABC0C09FC28}"/>
              </a:ext>
            </a:extLst>
          </p:cNvPr>
          <p:cNvSpPr txBox="1"/>
          <p:nvPr/>
        </p:nvSpPr>
        <p:spPr>
          <a:xfrm>
            <a:off x="17178472" y="15143654"/>
            <a:ext cx="18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>
                <a:solidFill>
                  <a:srgbClr val="FFFF00"/>
                </a:solidFill>
              </a:rPr>
              <a:t>40.3%</a:t>
            </a:r>
            <a:endParaRPr kumimoji="1" lang="x-none" altLang="en-US" sz="2000" b="1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DD97B2-07ED-479B-8023-51097BA06541}"/>
              </a:ext>
            </a:extLst>
          </p:cNvPr>
          <p:cNvSpPr txBox="1"/>
          <p:nvPr/>
        </p:nvSpPr>
        <p:spPr>
          <a:xfrm>
            <a:off x="3887975" y="2430411"/>
            <a:ext cx="132357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</a:t>
            </a:r>
            <a:r>
              <a:rPr lang="ko-KR" altLang="en-US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 </a:t>
            </a:r>
            <a:r>
              <a:rPr lang="ko-KR" altLang="en-US" sz="3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생필품 </a:t>
            </a:r>
            <a:r>
              <a:rPr lang="ko-KR" altLang="en-US" sz="3600" err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구입처별</a:t>
            </a:r>
            <a:r>
              <a:rPr lang="ko-KR" altLang="en-US" sz="36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 </a:t>
            </a:r>
            <a:r>
              <a:rPr lang="ko-KR" altLang="en-US" sz="360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사용액</a:t>
            </a:r>
            <a:r>
              <a:rPr lang="ko-KR" altLang="en-US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비율</a:t>
            </a:r>
            <a:r>
              <a:rPr lang="en-US" altLang="ko-KR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sz="36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:%)&gt;</a:t>
            </a:r>
            <a:endParaRPr lang="ko-KR" altLang="en-US" sz="360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869" y="3120012"/>
            <a:ext cx="14351810" cy="429577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1405814" y="5547690"/>
            <a:ext cx="1605336" cy="159631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bject 36"/>
          <p:cNvSpPr txBox="1"/>
          <p:nvPr/>
        </p:nvSpPr>
        <p:spPr>
          <a:xfrm>
            <a:off x="4095750" y="3549533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40.87</a:t>
            </a:r>
          </a:p>
        </p:txBody>
      </p:sp>
      <p:sp>
        <p:nvSpPr>
          <p:cNvPr id="46" name="Object 36"/>
          <p:cNvSpPr txBox="1"/>
          <p:nvPr/>
        </p:nvSpPr>
        <p:spPr>
          <a:xfrm>
            <a:off x="5965619" y="5093482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19.83</a:t>
            </a:r>
          </a:p>
        </p:txBody>
      </p:sp>
      <p:sp>
        <p:nvSpPr>
          <p:cNvPr id="47" name="Object 36"/>
          <p:cNvSpPr txBox="1"/>
          <p:nvPr/>
        </p:nvSpPr>
        <p:spPr>
          <a:xfrm>
            <a:off x="7791014" y="5457802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15.84</a:t>
            </a:r>
          </a:p>
        </p:txBody>
      </p:sp>
      <p:sp>
        <p:nvSpPr>
          <p:cNvPr id="48" name="Object 36"/>
          <p:cNvSpPr txBox="1"/>
          <p:nvPr/>
        </p:nvSpPr>
        <p:spPr>
          <a:xfrm>
            <a:off x="9630394" y="5861561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10.5</a:t>
            </a:r>
          </a:p>
        </p:txBody>
      </p:sp>
      <p:sp>
        <p:nvSpPr>
          <p:cNvPr id="49" name="Object 36"/>
          <p:cNvSpPr txBox="1"/>
          <p:nvPr/>
        </p:nvSpPr>
        <p:spPr>
          <a:xfrm>
            <a:off x="11485189" y="5810008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5.46</a:t>
            </a:r>
          </a:p>
        </p:txBody>
      </p:sp>
      <p:sp>
        <p:nvSpPr>
          <p:cNvPr id="50" name="Object 36"/>
          <p:cNvSpPr txBox="1"/>
          <p:nvPr/>
        </p:nvSpPr>
        <p:spPr>
          <a:xfrm>
            <a:off x="13331769" y="5878625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3.96</a:t>
            </a:r>
          </a:p>
        </p:txBody>
      </p:sp>
      <p:sp>
        <p:nvSpPr>
          <p:cNvPr id="51" name="Object 36"/>
          <p:cNvSpPr txBox="1"/>
          <p:nvPr/>
        </p:nvSpPr>
        <p:spPr>
          <a:xfrm>
            <a:off x="15186564" y="5975860"/>
            <a:ext cx="1412396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2.44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384" y="7696275"/>
            <a:ext cx="13335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농협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4800" b="1" err="1"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농축협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등의 높은 이용률</a:t>
            </a:r>
            <a:endParaRPr lang="en-US" altLang="ko-KR" sz="4800" b="1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4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제주도의 특성</a:t>
            </a:r>
            <a:endParaRPr lang="en-US" altLang="ko-KR" sz="4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396759" y="5520613"/>
            <a:ext cx="1895490" cy="16233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99452" y="4780175"/>
            <a:ext cx="1895490" cy="236382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1002"/>
          <p:cNvGrpSpPr/>
          <p:nvPr/>
        </p:nvGrpSpPr>
        <p:grpSpPr>
          <a:xfrm>
            <a:off x="17343191" y="1097088"/>
            <a:ext cx="768514" cy="2880552"/>
            <a:chOff x="17343191" y="1097088"/>
            <a:chExt cx="608648" cy="2114243"/>
          </a:xfrm>
        </p:grpSpPr>
        <p:pic>
          <p:nvPicPr>
            <p:cNvPr id="55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57" name="Object 11"/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06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16200000">
            <a:off x="17117766" y="2053617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168786" y="-261042"/>
            <a:ext cx="10724253" cy="2124207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52457" y="20741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물가 변동을 불러온 재난지원금</a:t>
            </a:r>
            <a:endParaRPr lang="en-US" sz="5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" name="그룹 1008"/>
          <p:cNvGrpSpPr/>
          <p:nvPr/>
        </p:nvGrpSpPr>
        <p:grpSpPr>
          <a:xfrm>
            <a:off x="-4950254" y="4413879"/>
            <a:ext cx="29036453" cy="8256388"/>
            <a:chOff x="-4950254" y="4413879"/>
            <a:chExt cx="29036453" cy="8256388"/>
          </a:xfrm>
        </p:grpSpPr>
        <p:pic>
          <p:nvPicPr>
            <p:cNvPr id="65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50254" y="4413879"/>
              <a:ext cx="29036453" cy="8256388"/>
            </a:xfrm>
            <a:prstGeom prst="rect">
              <a:avLst/>
            </a:prstGeom>
          </p:spPr>
        </p:pic>
        <p:pic>
          <p:nvPicPr>
            <p:cNvPr id="66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9239" y="6368134"/>
              <a:ext cx="14518227" cy="4128194"/>
            </a:xfrm>
            <a:prstGeom prst="rect">
              <a:avLst/>
            </a:prstGeom>
          </p:spPr>
        </p:pic>
      </p:grpSp>
      <p:grpSp>
        <p:nvGrpSpPr>
          <p:cNvPr id="67" name="그룹 1009"/>
          <p:cNvGrpSpPr/>
          <p:nvPr/>
        </p:nvGrpSpPr>
        <p:grpSpPr>
          <a:xfrm>
            <a:off x="2672145" y="6816316"/>
            <a:ext cx="13509360" cy="3049762"/>
            <a:chOff x="2672145" y="6987766"/>
            <a:chExt cx="13509360" cy="3049762"/>
          </a:xfrm>
        </p:grpSpPr>
        <p:pic>
          <p:nvPicPr>
            <p:cNvPr id="68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2145" y="6987766"/>
              <a:ext cx="13509360" cy="3049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3472268" y="12704639"/>
            <a:ext cx="3648147" cy="3648147"/>
            <a:chOff x="2521594" y="4561377"/>
            <a:chExt cx="3648147" cy="3648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1594" y="4561377"/>
              <a:ext cx="3648147" cy="3648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5189" y="15800514"/>
            <a:ext cx="5793761" cy="3614090"/>
            <a:chOff x="10311062" y="4561377"/>
            <a:chExt cx="5793761" cy="36140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1062" y="4561377"/>
              <a:ext cx="5793761" cy="361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0415" y="12152367"/>
            <a:ext cx="3648147" cy="3648147"/>
            <a:chOff x="6354317" y="4559606"/>
            <a:chExt cx="3648147" cy="3648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4317" y="4559606"/>
              <a:ext cx="3648147" cy="364814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02611" y="12038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 01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-2144923" y="1203893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02</a:t>
            </a:r>
            <a:endParaRPr lang="en-US"/>
          </a:p>
        </p:txBody>
      </p:sp>
      <p:sp>
        <p:nvSpPr>
          <p:cNvPr id="40" name="Object 40"/>
          <p:cNvSpPr txBox="1"/>
          <p:nvPr/>
        </p:nvSpPr>
        <p:spPr>
          <a:xfrm>
            <a:off x="13291052" y="1320836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03</a:t>
            </a:r>
            <a:endParaRPr 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E65AD0-409C-8946-9E4E-9504D8DB9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73" y="4649402"/>
            <a:ext cx="13633092" cy="13072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35FB2274-1117-4A4B-AE02-C266AB34EAD5}"/>
              </a:ext>
            </a:extLst>
          </p:cNvPr>
          <p:cNvSpPr txBox="1"/>
          <p:nvPr/>
        </p:nvSpPr>
        <p:spPr>
          <a:xfrm>
            <a:off x="9833980" y="7018593"/>
            <a:ext cx="512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err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</a:t>
            </a:r>
            <a:r>
              <a:rPr kumimoji="1" lang="ko-KR" altLang="en-US" sz="40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축산물 가격 </a:t>
            </a:r>
            <a:endParaRPr kumimoji="1" lang="x-none" altLang="en-US" sz="400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1A0AE6F3-BED7-E147-AE9A-F854133D8F1B}"/>
              </a:ext>
            </a:extLst>
          </p:cNvPr>
          <p:cNvSpPr txBox="1"/>
          <p:nvPr/>
        </p:nvSpPr>
        <p:spPr>
          <a:xfrm>
            <a:off x="3596585" y="7019337"/>
            <a:ext cx="688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재난지원금</a:t>
            </a:r>
            <a:r>
              <a:rPr kumimoji="1"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영향 중 하나</a:t>
            </a:r>
            <a:r>
              <a:rPr kumimoji="1"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  <a:endParaRPr kumimoji="1" lang="x-none" altLang="en-US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AF7FD1ED-84B0-5E4C-8A67-3EFBC96BEB83}"/>
              </a:ext>
            </a:extLst>
          </p:cNvPr>
          <p:cNvSpPr txBox="1"/>
          <p:nvPr/>
        </p:nvSpPr>
        <p:spPr>
          <a:xfrm>
            <a:off x="3438249" y="8087988"/>
            <a:ext cx="11713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그렇다면</a:t>
            </a:r>
            <a:r>
              <a:rPr kumimoji="1"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kumimoji="1" lang="x-none" altLang="en-US" sz="48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제주도</a:t>
            </a:r>
            <a:r>
              <a:rPr kumimoji="1" lang="ko-KR" altLang="en-US" sz="480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축산물의 </a:t>
            </a:r>
            <a:r>
              <a:rPr kumimoji="1" lang="ko-KR" altLang="en-US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가격은</a:t>
            </a:r>
            <a:r>
              <a:rPr kumimoji="1" lang="en-US" altLang="ko-KR"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endParaRPr kumimoji="1" lang="x-none" altLang="en-US" sz="48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70826" y="5318311"/>
            <a:ext cx="3284507" cy="46798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5"/>
          <a:srcRect b="40387"/>
          <a:stretch/>
        </p:blipFill>
        <p:spPr>
          <a:xfrm>
            <a:off x="2468373" y="2396068"/>
            <a:ext cx="11931311" cy="17715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5542" y="12036786"/>
            <a:ext cx="10620375" cy="2343150"/>
          </a:xfrm>
          <a:prstGeom prst="rect">
            <a:avLst/>
          </a:prstGeom>
        </p:spPr>
      </p:pic>
      <p:sp>
        <p:nvSpPr>
          <p:cNvPr id="62" name="위쪽 화살표[U] 41">
            <a:extLst>
              <a:ext uri="{FF2B5EF4-FFF2-40B4-BE49-F238E27FC236}">
                <a16:creationId xmlns:a16="http://schemas.microsoft.com/office/drawing/2014/main" id="{695451E1-19E0-F949-9D4C-2EB90AD7AE63}"/>
              </a:ext>
            </a:extLst>
          </p:cNvPr>
          <p:cNvSpPr/>
          <p:nvPr/>
        </p:nvSpPr>
        <p:spPr>
          <a:xfrm>
            <a:off x="14631765" y="7065227"/>
            <a:ext cx="466467" cy="619265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2160" y="13466695"/>
            <a:ext cx="11953875" cy="1962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9" name="그룹 1002"/>
          <p:cNvGrpSpPr/>
          <p:nvPr/>
        </p:nvGrpSpPr>
        <p:grpSpPr>
          <a:xfrm>
            <a:off x="17343191" y="1097088"/>
            <a:ext cx="768514" cy="2945122"/>
            <a:chOff x="17343191" y="1097088"/>
            <a:chExt cx="608648" cy="2114243"/>
          </a:xfrm>
        </p:grpSpPr>
        <p:pic>
          <p:nvPicPr>
            <p:cNvPr id="7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76" name="Object 11"/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46" y="388285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8786" y="-261042"/>
            <a:ext cx="10724253" cy="2124207"/>
            <a:chOff x="2168787" y="-261042"/>
            <a:chExt cx="7580250" cy="2524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52457" y="20741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물가 변동을 불러온 재난지원금</a:t>
            </a:r>
            <a:endParaRPr lang="en-US" sz="5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1219904" y="-3710665"/>
            <a:ext cx="20328783" cy="2198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세부내용을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관련된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입력하여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텍스트박스를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더블클릭하여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내용을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수정하여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주세요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이곳에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사용된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G마켓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산스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Medium이며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사이즈는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27입니다.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미리캔버스의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다양한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폰트와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효과로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나만의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멋진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디자인을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손쉽게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완성해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700" kern="0" spc="-10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보세요</a:t>
            </a:r>
            <a:r>
              <a:rPr lang="en-US" sz="2700" kern="0" spc="-10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3472268" y="12704639"/>
            <a:ext cx="3648147" cy="3648147"/>
            <a:chOff x="2521594" y="4561377"/>
            <a:chExt cx="3648147" cy="3648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1594" y="4561377"/>
              <a:ext cx="3648147" cy="3648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5189" y="15800514"/>
            <a:ext cx="5793761" cy="3614090"/>
            <a:chOff x="10311062" y="4561377"/>
            <a:chExt cx="5793761" cy="36140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1062" y="4561377"/>
              <a:ext cx="5793761" cy="361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0415" y="12152367"/>
            <a:ext cx="3648147" cy="3648147"/>
            <a:chOff x="6354317" y="4559606"/>
            <a:chExt cx="3648147" cy="3648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4317" y="4559606"/>
              <a:ext cx="3648147" cy="364814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02611" y="1203893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 01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20229541" y="9647142"/>
            <a:ext cx="2841586" cy="836795"/>
            <a:chOff x="6773498" y="7764325"/>
            <a:chExt cx="2841586" cy="8367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3498" y="7764325"/>
              <a:ext cx="2841586" cy="83679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-2144923" y="12038930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02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20229541" y="7907330"/>
            <a:ext cx="2841586" cy="836795"/>
            <a:chOff x="11786081" y="7707487"/>
            <a:chExt cx="2841586" cy="8367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6081" y="7707487"/>
              <a:ext cx="2841586" cy="83679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3291052" y="13208361"/>
            <a:ext cx="2990627" cy="7680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-100" err="1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소타이틀</a:t>
            </a:r>
            <a:r>
              <a:rPr lang="en-US" sz="3400" kern="0" spc="-10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 03</a:t>
            </a:r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4D3B2-4035-6E42-8537-AC9F14BAECE8}"/>
              </a:ext>
            </a:extLst>
          </p:cNvPr>
          <p:cNvSpPr/>
          <p:nvPr/>
        </p:nvSpPr>
        <p:spPr>
          <a:xfrm>
            <a:off x="3854108" y="2632761"/>
            <a:ext cx="5440803" cy="26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FF81A0-F961-1949-812E-393BD646CC4D}"/>
              </a:ext>
            </a:extLst>
          </p:cNvPr>
          <p:cNvSpPr/>
          <p:nvPr/>
        </p:nvSpPr>
        <p:spPr>
          <a:xfrm>
            <a:off x="7822541" y="2601875"/>
            <a:ext cx="5440803" cy="26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1283E3-68E7-AF4F-9878-23CB601623A6}"/>
              </a:ext>
            </a:extLst>
          </p:cNvPr>
          <p:cNvSpPr txBox="1"/>
          <p:nvPr/>
        </p:nvSpPr>
        <p:spPr>
          <a:xfrm>
            <a:off x="2180042" y="2275931"/>
            <a:ext cx="7379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&lt;2</a:t>
            </a:r>
            <a:r>
              <a:rPr kumimoji="1" lang="en-US" altLang="ko-KR" sz="2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020</a:t>
            </a:r>
            <a:r>
              <a:rPr kumimoji="1" lang="ko-KR" altLang="en-US" sz="2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동문시장 </a:t>
            </a:r>
            <a:r>
              <a:rPr kumimoji="1" lang="ko-KR" altLang="en-US" sz="2800" b="1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돼지고기목살</a:t>
            </a:r>
            <a:r>
              <a:rPr kumimoji="1" lang="ko-KR" altLang="en-US" sz="2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가격변동</a:t>
            </a:r>
            <a:r>
              <a:rPr kumimoji="1" lang="en-US" altLang="ko-KR" sz="2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kumimoji="1" lang="x-none" altLang="en-US" sz="2800" b="1">
              <a:latin typeface="여기어때 잘난체 OTF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1AEE85-3C95-E948-8642-1BF5E9B938AF}"/>
              </a:ext>
            </a:extLst>
          </p:cNvPr>
          <p:cNvSpPr txBox="1"/>
          <p:nvPr/>
        </p:nvSpPr>
        <p:spPr>
          <a:xfrm>
            <a:off x="9942555" y="2275931"/>
            <a:ext cx="760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8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&lt;2</a:t>
            </a:r>
            <a:r>
              <a:rPr kumimoji="1" lang="en-US" altLang="ko-KR" sz="28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020</a:t>
            </a:r>
            <a:r>
              <a:rPr kumimoji="1" lang="ko-KR" altLang="en-US" sz="28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동문시장 </a:t>
            </a:r>
            <a:r>
              <a:rPr kumimoji="1" lang="ko-KR" altLang="en-US" sz="2800" b="1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등심 </a:t>
            </a:r>
            <a:r>
              <a:rPr kumimoji="1" lang="ko-KR" altLang="en-US" sz="28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가격변동</a:t>
            </a:r>
            <a:r>
              <a:rPr kumimoji="1" lang="en-US" altLang="ko-KR" sz="2800" b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kumimoji="1" lang="x-none" altLang="en-US" sz="2800" b="1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5E4F3AB-F8CB-5C48-80F6-346B1342F7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r="52137"/>
          <a:stretch/>
        </p:blipFill>
        <p:spPr>
          <a:xfrm>
            <a:off x="1724151" y="3089813"/>
            <a:ext cx="6717303" cy="56367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08642" y="6972304"/>
            <a:ext cx="0" cy="1536696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위쪽 화살표[U] 44">
            <a:extLst>
              <a:ext uri="{FF2B5EF4-FFF2-40B4-BE49-F238E27FC236}">
                <a16:creationId xmlns:a16="http://schemas.microsoft.com/office/drawing/2014/main" id="{DCC24716-9731-C947-B8A4-DE7B983B4AB9}"/>
              </a:ext>
            </a:extLst>
          </p:cNvPr>
          <p:cNvSpPr/>
          <p:nvPr/>
        </p:nvSpPr>
        <p:spPr>
          <a:xfrm rot="720000">
            <a:off x="5693397" y="4982126"/>
            <a:ext cx="414657" cy="1598853"/>
          </a:xfrm>
          <a:prstGeom prst="upArrow">
            <a:avLst>
              <a:gd name="adj1" fmla="val 50000"/>
              <a:gd name="adj2" fmla="val 82059"/>
            </a:avLst>
          </a:prstGeom>
          <a:solidFill>
            <a:srgbClr val="FFCD00"/>
          </a:solidFill>
          <a:ln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id="{BB71C81C-7A62-4F49-9BB9-DC7B1ACF330E}"/>
              </a:ext>
            </a:extLst>
          </p:cNvPr>
          <p:cNvSpPr txBox="1"/>
          <p:nvPr/>
        </p:nvSpPr>
        <p:spPr>
          <a:xfrm>
            <a:off x="3102611" y="5330383"/>
            <a:ext cx="3368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4400">
                <a:solidFill>
                  <a:srgbClr val="C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4400">
                <a:solidFill>
                  <a:srgbClr val="C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8.1%</a:t>
            </a:r>
            <a:endParaRPr kumimoji="1" lang="x-none" altLang="en-US" sz="4400">
              <a:solidFill>
                <a:srgbClr val="C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5E4F3AB-F8CB-5C48-80F6-346B1342F7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9" t="11092" r="1430"/>
          <a:stretch/>
        </p:blipFill>
        <p:spPr>
          <a:xfrm>
            <a:off x="10269780" y="3125095"/>
            <a:ext cx="7101554" cy="5636776"/>
          </a:xfrm>
          <a:prstGeom prst="rect">
            <a:avLst/>
          </a:prstGeom>
        </p:spPr>
      </p:pic>
      <p:sp>
        <p:nvSpPr>
          <p:cNvPr id="46" name="위쪽 화살표[U] 44">
            <a:extLst>
              <a:ext uri="{FF2B5EF4-FFF2-40B4-BE49-F238E27FC236}">
                <a16:creationId xmlns:a16="http://schemas.microsoft.com/office/drawing/2014/main" id="{DCC24716-9731-C947-B8A4-DE7B983B4AB9}"/>
              </a:ext>
            </a:extLst>
          </p:cNvPr>
          <p:cNvSpPr/>
          <p:nvPr/>
        </p:nvSpPr>
        <p:spPr>
          <a:xfrm rot="1440000">
            <a:off x="13643264" y="5763115"/>
            <a:ext cx="348391" cy="807558"/>
          </a:xfrm>
          <a:prstGeom prst="upArrow">
            <a:avLst>
              <a:gd name="adj1" fmla="val 50000"/>
              <a:gd name="adj2" fmla="val 82059"/>
            </a:avLst>
          </a:prstGeom>
          <a:solidFill>
            <a:srgbClr val="FFCD00"/>
          </a:solidFill>
          <a:ln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51DAFCF6-2957-ED42-9074-FD1DC3212FB6}"/>
              </a:ext>
            </a:extLst>
          </p:cNvPr>
          <p:cNvSpPr txBox="1"/>
          <p:nvPr/>
        </p:nvSpPr>
        <p:spPr>
          <a:xfrm>
            <a:off x="11013494" y="5871891"/>
            <a:ext cx="336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3200">
                <a:solidFill>
                  <a:srgbClr val="C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3200">
                <a:solidFill>
                  <a:srgbClr val="C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0.5%</a:t>
            </a:r>
            <a:endParaRPr kumimoji="1" lang="x-none" altLang="en-US" sz="3200">
              <a:solidFill>
                <a:srgbClr val="C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1" y="8689872"/>
            <a:ext cx="698541" cy="6985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93" y="8724790"/>
            <a:ext cx="698541" cy="698541"/>
          </a:xfrm>
          <a:prstGeom prst="rect">
            <a:avLst/>
          </a:prstGeom>
        </p:spPr>
      </p:pic>
      <p:cxnSp>
        <p:nvCxnSpPr>
          <p:cNvPr id="64" name="직선 연결선 63"/>
          <p:cNvCxnSpPr/>
          <p:nvPr/>
        </p:nvCxnSpPr>
        <p:spPr>
          <a:xfrm>
            <a:off x="12893039" y="6789031"/>
            <a:ext cx="0" cy="1719969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70090" y="8618301"/>
            <a:ext cx="474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전국과 동일한 양상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  <a:endParaRPr lang="ko-KR" altLang="en-US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7" name="그룹 1002"/>
          <p:cNvGrpSpPr/>
          <p:nvPr/>
        </p:nvGrpSpPr>
        <p:grpSpPr>
          <a:xfrm>
            <a:off x="17343191" y="1097088"/>
            <a:ext cx="768514" cy="2913438"/>
            <a:chOff x="17343191" y="1097088"/>
            <a:chExt cx="608648" cy="2114243"/>
          </a:xfrm>
        </p:grpSpPr>
        <p:pic>
          <p:nvPicPr>
            <p:cNvPr id="68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70" name="그룹 1007"/>
          <p:cNvGrpSpPr/>
          <p:nvPr/>
        </p:nvGrpSpPr>
        <p:grpSpPr>
          <a:xfrm>
            <a:off x="11683309" y="8374461"/>
            <a:ext cx="605437" cy="509836"/>
            <a:chOff x="13533604" y="5591342"/>
            <a:chExt cx="1130127" cy="993699"/>
          </a:xfrm>
        </p:grpSpPr>
        <p:pic>
          <p:nvPicPr>
            <p:cNvPr id="71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33604" y="5591342"/>
              <a:ext cx="1130127" cy="993699"/>
            </a:xfrm>
            <a:prstGeom prst="rect">
              <a:avLst/>
            </a:prstGeom>
          </p:spPr>
        </p:pic>
      </p:grpSp>
      <p:grpSp>
        <p:nvGrpSpPr>
          <p:cNvPr id="72" name="그룹 1008"/>
          <p:cNvGrpSpPr/>
          <p:nvPr/>
        </p:nvGrpSpPr>
        <p:grpSpPr>
          <a:xfrm>
            <a:off x="4903917" y="8430690"/>
            <a:ext cx="7122107" cy="1274540"/>
            <a:chOff x="11307047" y="8853646"/>
            <a:chExt cx="4715231" cy="2552381"/>
          </a:xfrm>
        </p:grpSpPr>
        <p:pic>
          <p:nvPicPr>
            <p:cNvPr id="73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7047" y="8853646"/>
              <a:ext cx="4715231" cy="2552381"/>
            </a:xfrm>
            <a:prstGeom prst="rect">
              <a:avLst/>
            </a:prstGeom>
          </p:spPr>
        </p:pic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E65A1F3C-A29A-994B-A82D-6A895AC88A83}"/>
              </a:ext>
            </a:extLst>
          </p:cNvPr>
          <p:cNvSpPr txBox="1"/>
          <p:nvPr/>
        </p:nvSpPr>
        <p:spPr>
          <a:xfrm rot="16200000">
            <a:off x="1985695" y="7016179"/>
            <a:ext cx="112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1500">
                <a:latin typeface="Apple Color Emoji" pitchFamily="2" charset="0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1500">
                <a:latin typeface="Apple Color Emoji" pitchFamily="2" charset="0"/>
                <a:ea typeface="여기어때 잘난체 OTF" panose="020B0600000101010101" pitchFamily="34" charset="-127"/>
              </a:rPr>
              <a:t>00g</a:t>
            </a:r>
            <a:endParaRPr kumimoji="1" lang="x-none" altLang="en-US" sz="1500">
              <a:latin typeface="Apple Color Emoji" pitchFamily="2" charset="0"/>
              <a:ea typeface="여기어때 잘난체 OTF" panose="020B0600000101010101" pitchFamily="34" charset="-127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296F29E2-0EB3-1B44-8985-CD36B4262AEC}"/>
              </a:ext>
            </a:extLst>
          </p:cNvPr>
          <p:cNvSpPr txBox="1"/>
          <p:nvPr/>
        </p:nvSpPr>
        <p:spPr>
          <a:xfrm rot="16200000">
            <a:off x="9794546" y="6943611"/>
            <a:ext cx="112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1500">
                <a:latin typeface="Apple Color Emoji" pitchFamily="2" charset="0"/>
                <a:ea typeface="여기어때 잘난체 OTF" panose="020B0600000101010101" pitchFamily="34" charset="-127"/>
              </a:rPr>
              <a:t>1</a:t>
            </a:r>
            <a:r>
              <a:rPr kumimoji="1" lang="en-US" altLang="ko-KR" sz="1500">
                <a:latin typeface="Apple Color Emoji" pitchFamily="2" charset="0"/>
                <a:ea typeface="여기어때 잘난체 OTF" panose="020B0600000101010101" pitchFamily="34" charset="-127"/>
              </a:rPr>
              <a:t>00g</a:t>
            </a:r>
            <a:endParaRPr kumimoji="1" lang="x-none" altLang="en-US" sz="1500">
              <a:latin typeface="Apple Color Emoji" pitchFamily="2" charset="0"/>
              <a:ea typeface="여기어때 잘난체 OTF" panose="020B0600000101010101" pitchFamily="34" charset="-127"/>
            </a:endParaRPr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2E066E63-4BA1-4583-8902-461B224E870B}"/>
              </a:ext>
            </a:extLst>
          </p:cNvPr>
          <p:cNvSpPr txBox="1"/>
          <p:nvPr/>
        </p:nvSpPr>
        <p:spPr>
          <a:xfrm rot="5400000">
            <a:off x="16275496" y="2126914"/>
            <a:ext cx="2384796" cy="859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</a:t>
            </a:r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타지역과 비교</a:t>
            </a:r>
            <a:endParaRPr lang="en-US" sz="2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88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6BD580EC-0E2C-4C9E-B490-B2AD69222858}"/>
              </a:ext>
            </a:extLst>
          </p:cNvPr>
          <p:cNvGrpSpPr/>
          <p:nvPr/>
        </p:nvGrpSpPr>
        <p:grpSpPr>
          <a:xfrm>
            <a:off x="591357" y="360255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FF82FBE-8A3E-4BE6-BA53-A9B0CDE7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D0D760D4-28ED-4B63-AA10-445AF53F2A2D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DB94B82-A5BC-4E89-B8B4-4413145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0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부록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5DDE7-0656-4F99-A116-2D8D6EFF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69" y="841203"/>
            <a:ext cx="13505662" cy="86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6BD580EC-0E2C-4C9E-B490-B2AD69222858}"/>
              </a:ext>
            </a:extLst>
          </p:cNvPr>
          <p:cNvGrpSpPr/>
          <p:nvPr/>
        </p:nvGrpSpPr>
        <p:grpSpPr>
          <a:xfrm>
            <a:off x="591357" y="360255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FF82FBE-8A3E-4BE6-BA53-A9B0CDE7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D0D760D4-28ED-4B63-AA10-445AF53F2A2D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DB94B82-A5BC-4E89-B8B4-4413145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0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부록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41D7C3A-9EDA-4224-8916-AAEC942F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1" y="2806224"/>
            <a:ext cx="8010433" cy="486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1038AB-656E-4131-8AE7-3487A2F2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02" y="2806223"/>
            <a:ext cx="8010432" cy="486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9095A9-99A2-4224-8C05-384E1DCD4B2D}"/>
              </a:ext>
            </a:extLst>
          </p:cNvPr>
          <p:cNvSpPr txBox="1"/>
          <p:nvPr/>
        </p:nvSpPr>
        <p:spPr>
          <a:xfrm>
            <a:off x="5134007" y="1744394"/>
            <a:ext cx="9161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시간대별 재난지원금 소비 비중</a:t>
            </a:r>
          </a:p>
        </p:txBody>
      </p:sp>
    </p:spTree>
    <p:extLst>
      <p:ext uri="{BB962C8B-B14F-4D97-AF65-F5344CB8AC3E}">
        <p14:creationId xmlns:p14="http://schemas.microsoft.com/office/powerpoint/2010/main" val="192441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6BD580EC-0E2C-4C9E-B490-B2AD69222858}"/>
              </a:ext>
            </a:extLst>
          </p:cNvPr>
          <p:cNvGrpSpPr/>
          <p:nvPr/>
        </p:nvGrpSpPr>
        <p:grpSpPr>
          <a:xfrm>
            <a:off x="591357" y="360255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FF82FBE-8A3E-4BE6-BA53-A9B0CDE7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D0D760D4-28ED-4B63-AA10-445AF53F2A2D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DB94B82-A5BC-4E89-B8B4-4413145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0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부록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9095A9-99A2-4224-8C05-384E1DCD4B2D}"/>
              </a:ext>
            </a:extLst>
          </p:cNvPr>
          <p:cNvSpPr txBox="1"/>
          <p:nvPr/>
        </p:nvSpPr>
        <p:spPr>
          <a:xfrm>
            <a:off x="5052364" y="1513073"/>
            <a:ext cx="916125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>
                <a:latin typeface="G마켓 산스 Medium"/>
                <a:ea typeface="G마켓 산스 Medium"/>
              </a:rPr>
              <a:t>권역별/업종별 재난지원금 소비 추이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A18D004-7609-49E8-8F59-26623938D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277" y="2444652"/>
            <a:ext cx="14301495" cy="59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5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6BD580EC-0E2C-4C9E-B490-B2AD69222858}"/>
              </a:ext>
            </a:extLst>
          </p:cNvPr>
          <p:cNvGrpSpPr/>
          <p:nvPr/>
        </p:nvGrpSpPr>
        <p:grpSpPr>
          <a:xfrm>
            <a:off x="591357" y="360255"/>
            <a:ext cx="17071921" cy="9493308"/>
            <a:chOff x="591357" y="426601"/>
            <a:chExt cx="17071921" cy="9493308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FF82FBE-8A3E-4BE6-BA53-A9B0CDE7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D0D760D4-28ED-4B63-AA10-445AF53F2A2D}"/>
              </a:ext>
            </a:extLst>
          </p:cNvPr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DB94B82-A5BC-4E89-B8B4-4413145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EEBF2A08-4E80-40B8-85A4-5C3C95BB4B52}"/>
              </a:ext>
            </a:extLst>
          </p:cNvPr>
          <p:cNvGrpSpPr/>
          <p:nvPr/>
        </p:nvGrpSpPr>
        <p:grpSpPr>
          <a:xfrm>
            <a:off x="17343191" y="1382838"/>
            <a:ext cx="863060" cy="2552160"/>
            <a:chOff x="17343191" y="1097088"/>
            <a:chExt cx="608648" cy="2114243"/>
          </a:xfrm>
        </p:grpSpPr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5B22C48C-008A-4EEC-B41F-1F1704EF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40" name="Object 11">
            <a:extLst>
              <a:ext uri="{FF2B5EF4-FFF2-40B4-BE49-F238E27FC236}">
                <a16:creationId xmlns:a16="http://schemas.microsoft.com/office/drawing/2014/main" id="{D446E765-BA9E-4874-AAF1-63A41094B3D7}"/>
              </a:ext>
            </a:extLst>
          </p:cNvPr>
          <p:cNvSpPr txBox="1"/>
          <p:nvPr/>
        </p:nvSpPr>
        <p:spPr>
          <a:xfrm rot="-16200000">
            <a:off x="16387199" y="2289127"/>
            <a:ext cx="2552158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부록</a:t>
            </a:r>
            <a:endParaRPr 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9095A9-99A2-4224-8C05-384E1DCD4B2D}"/>
              </a:ext>
            </a:extLst>
          </p:cNvPr>
          <p:cNvSpPr txBox="1"/>
          <p:nvPr/>
        </p:nvSpPr>
        <p:spPr>
          <a:xfrm>
            <a:off x="5052364" y="1513073"/>
            <a:ext cx="916125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>
                <a:latin typeface="G마켓 산스 Medium"/>
                <a:ea typeface="G마켓 산스 Medium"/>
              </a:rPr>
              <a:t>권역별/업종별 재난지원금 소비 추이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003F36C-1AF7-4DE0-A563-8EC6ACE71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859" y="2649893"/>
            <a:ext cx="9018036" cy="58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519321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D9DB2C81-5BC0-4D6A-A9FF-00D77C1762FE}"/>
              </a:ext>
            </a:extLst>
          </p:cNvPr>
          <p:cNvGrpSpPr/>
          <p:nvPr/>
        </p:nvGrpSpPr>
        <p:grpSpPr>
          <a:xfrm>
            <a:off x="551065" y="548013"/>
            <a:ext cx="17071921" cy="9493308"/>
            <a:chOff x="591357" y="436125"/>
            <a:chExt cx="17071921" cy="949330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C011CE6-E9A0-4BC5-90F0-54D9015C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DATA_</a:t>
            </a:r>
            <a:r>
              <a:rPr lang="en-US" altLang="ko-KR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/>
              </a:rPr>
              <a:t>5~8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월 제주도 총사용금액 및 재난지원금 소비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1B1FB-88B3-44A8-B692-4360CBAE1B12}"/>
              </a:ext>
            </a:extLst>
          </p:cNvPr>
          <p:cNvSpPr txBox="1"/>
          <p:nvPr/>
        </p:nvSpPr>
        <p:spPr>
          <a:xfrm>
            <a:off x="2044610" y="2870052"/>
            <a:ext cx="347278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주요 변수</a:t>
            </a:r>
            <a:endParaRPr lang="en-US" altLang="ko-KR" sz="900">
              <a:latin typeface="여기어때 잘난체 OTF" panose="020B0600000101010101" pitchFamily="34" charset="-127"/>
              <a:ea typeface="여기어때 잘난체 OT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810E-F2EF-4DCA-BE8C-964B0CCF52EC}"/>
              </a:ext>
            </a:extLst>
          </p:cNvPr>
          <p:cNvSpPr txBox="1"/>
          <p:nvPr/>
        </p:nvSpPr>
        <p:spPr>
          <a:xfrm>
            <a:off x="2261587" y="4106553"/>
            <a:ext cx="25273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규모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A1E8C-76BD-4D44-9C1B-EAFFEDB6791E}"/>
              </a:ext>
            </a:extLst>
          </p:cNvPr>
          <p:cNvSpPr txBox="1"/>
          <p:nvPr/>
        </p:nvSpPr>
        <p:spPr>
          <a:xfrm>
            <a:off x="2261586" y="5490323"/>
            <a:ext cx="391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총사용금액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사용 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7B576-C31B-4C95-B958-47769B8A18BD}"/>
              </a:ext>
            </a:extLst>
          </p:cNvPr>
          <p:cNvSpPr txBox="1"/>
          <p:nvPr/>
        </p:nvSpPr>
        <p:spPr>
          <a:xfrm>
            <a:off x="2261586" y="8286524"/>
            <a:ext cx="391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8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519321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D9DB2C81-5BC0-4D6A-A9FF-00D77C1762FE}"/>
              </a:ext>
            </a:extLst>
          </p:cNvPr>
          <p:cNvGrpSpPr/>
          <p:nvPr/>
        </p:nvGrpSpPr>
        <p:grpSpPr>
          <a:xfrm>
            <a:off x="551069" y="548013"/>
            <a:ext cx="17071921" cy="9493308"/>
            <a:chOff x="591357" y="436125"/>
            <a:chExt cx="17071921" cy="949330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C011CE6-E9A0-4BC5-90F0-54D9015C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DATA_</a:t>
            </a:r>
            <a:r>
              <a:rPr lang="en-US" altLang="ko-KR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/>
              </a:rPr>
              <a:t>5~8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월 제주도 총사용금액 및 재난지원금 소비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1B1FB-88B3-44A8-B692-4360CBAE1B12}"/>
              </a:ext>
            </a:extLst>
          </p:cNvPr>
          <p:cNvSpPr txBox="1"/>
          <p:nvPr/>
        </p:nvSpPr>
        <p:spPr>
          <a:xfrm>
            <a:off x="2044610" y="2870052"/>
            <a:ext cx="3472787" cy="931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주요 변수</a:t>
            </a:r>
            <a:endParaRPr lang="en-US" altLang="ko-KR" sz="5400">
              <a:solidFill>
                <a:srgbClr val="0099FF"/>
              </a:solidFill>
              <a:latin typeface="여기어때 잘난체 OTF" panose="020B0600000101010101" pitchFamily="34" charset="-127"/>
              <a:ea typeface="여기어때 잘난체 OTF"/>
            </a:endParaRPr>
          </a:p>
          <a:p>
            <a:endParaRPr lang="en-US" altLang="ko-KR" sz="105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810E-F2EF-4DCA-BE8C-964B0CCF52EC}"/>
              </a:ext>
            </a:extLst>
          </p:cNvPr>
          <p:cNvSpPr txBox="1"/>
          <p:nvPr/>
        </p:nvSpPr>
        <p:spPr>
          <a:xfrm>
            <a:off x="2261587" y="4106553"/>
            <a:ext cx="2527389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</a:rPr>
              <a:t># </a:t>
            </a:r>
            <a:r>
              <a:rPr lang="ko-KR" altLang="en-US" sz="400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</a:rPr>
              <a:t>규모</a:t>
            </a:r>
            <a:endParaRPr lang="en-US" altLang="ko-KR" sz="4000">
              <a:solidFill>
                <a:srgbClr val="FF7C80"/>
              </a:solidFill>
              <a:latin typeface="여기어때 잘난체 OTF" panose="020B0600000101010101" pitchFamily="34" charset="-127"/>
              <a:ea typeface="여기어때 잘난체 OTF"/>
            </a:endParaRPr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A1E8C-76BD-4D44-9C1B-EAFFEDB6791E}"/>
              </a:ext>
            </a:extLst>
          </p:cNvPr>
          <p:cNvSpPr txBox="1"/>
          <p:nvPr/>
        </p:nvSpPr>
        <p:spPr>
          <a:xfrm>
            <a:off x="2261586" y="5490323"/>
            <a:ext cx="391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총사용금액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사용 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7B576-C31B-4C95-B958-47769B8A18BD}"/>
              </a:ext>
            </a:extLst>
          </p:cNvPr>
          <p:cNvSpPr txBox="1"/>
          <p:nvPr/>
        </p:nvSpPr>
        <p:spPr>
          <a:xfrm>
            <a:off x="2261586" y="8286524"/>
            <a:ext cx="391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좌표</a:t>
            </a:r>
            <a:endParaRPr lang="ko-KR" altLang="en-US"/>
          </a:p>
        </p:txBody>
      </p:sp>
      <p:grpSp>
        <p:nvGrpSpPr>
          <p:cNvPr id="42" name="그룹 3">
            <a:extLst>
              <a:ext uri="{FF2B5EF4-FFF2-40B4-BE49-F238E27FC236}">
                <a16:creationId xmlns:a16="http://schemas.microsoft.com/office/drawing/2014/main" id="{46CF3908-4129-4131-B049-8B20857C8DFE}"/>
              </a:ext>
            </a:extLst>
          </p:cNvPr>
          <p:cNvGrpSpPr/>
          <p:nvPr/>
        </p:nvGrpSpPr>
        <p:grpSpPr>
          <a:xfrm>
            <a:off x="8632550" y="3058288"/>
            <a:ext cx="2944683" cy="5878532"/>
            <a:chOff x="9143999" y="2980796"/>
            <a:chExt cx="2944683" cy="5878532"/>
          </a:xfrm>
        </p:grpSpPr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121FBA64-20A3-416A-9F0B-70736E572D32}"/>
                </a:ext>
              </a:extLst>
            </p:cNvPr>
            <p:cNvSpPr txBox="1"/>
            <p:nvPr/>
          </p:nvSpPr>
          <p:spPr>
            <a:xfrm>
              <a:off x="9143999" y="2980796"/>
              <a:ext cx="2944683" cy="587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영세</a:t>
              </a:r>
              <a:endParaRPr lang="en-US" altLang="ko-KR" sz="54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endPara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r>
                <a:rPr lang="ko-KR" altLang="en-US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중소</a:t>
              </a:r>
              <a:endParaRPr lang="en-US" altLang="ko-KR" sz="54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endPara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r>
                <a:rPr lang="ko-KR" altLang="en-US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중소</a:t>
              </a:r>
              <a:r>
                <a:rPr lang="en-US" altLang="ko-KR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1</a:t>
              </a:r>
            </a:p>
            <a:p>
              <a:pPr algn="ctr"/>
              <a:endPara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r>
                <a:rPr lang="ko-KR" altLang="en-US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중소</a:t>
              </a:r>
              <a:r>
                <a:rPr lang="en-US" altLang="ko-KR" sz="54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2</a:t>
              </a:r>
            </a:p>
            <a:p>
              <a:pPr algn="ctr"/>
              <a:endPara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  <a:p>
              <a:pPr algn="ctr"/>
              <a:r>
                <a:rPr lang="ko-KR" altLang="en-US" sz="48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일반</a:t>
              </a:r>
              <a:r>
                <a:rPr lang="en-US" altLang="ko-KR" sz="48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(</a:t>
              </a:r>
              <a:r>
                <a:rPr lang="ko-KR" altLang="en-US" sz="48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대형</a:t>
              </a:r>
              <a:r>
                <a:rPr lang="en-US" altLang="ko-KR" sz="4800">
                  <a:latin typeface="Gmarket Sans Medium" panose="02000000000000000000" pitchFamily="50" charset="-127"/>
                  <a:ea typeface="Gmarket Sans Medium" panose="02000000000000000000" pitchFamily="50" charset="-127"/>
                </a:rPr>
                <a:t>)</a:t>
              </a:r>
              <a:endParaRPr lang="ko-KR" altLang="en-US" sz="4800">
                <a:latin typeface="Gmarket Sans Medium" panose="02000000000000000000" pitchFamily="50" charset="-127"/>
                <a:ea typeface="Gmarket Sans Medium" panose="02000000000000000000" pitchFamily="50" charset="-127"/>
              </a:endParaRP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536647E8-3357-4129-8BF5-519465601FD9}"/>
                </a:ext>
              </a:extLst>
            </p:cNvPr>
            <p:cNvSpPr txBox="1"/>
            <p:nvPr/>
          </p:nvSpPr>
          <p:spPr>
            <a:xfrm>
              <a:off x="10106200" y="3756508"/>
              <a:ext cx="1015663" cy="6206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sz="54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4F0F3533-0E4A-4082-8BB3-A0504AC7C4F3}"/>
                </a:ext>
              </a:extLst>
            </p:cNvPr>
            <p:cNvSpPr txBox="1"/>
            <p:nvPr/>
          </p:nvSpPr>
          <p:spPr>
            <a:xfrm>
              <a:off x="10106200" y="6225584"/>
              <a:ext cx="1015663" cy="6206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sz="54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61E1CA1A-BCAD-4335-8984-C884D98DD38A}"/>
                </a:ext>
              </a:extLst>
            </p:cNvPr>
            <p:cNvSpPr txBox="1"/>
            <p:nvPr/>
          </p:nvSpPr>
          <p:spPr>
            <a:xfrm>
              <a:off x="10106200" y="7469150"/>
              <a:ext cx="1015663" cy="6206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sz="54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D60D50B6-C8A6-4F3A-880A-AFA191AF0BC7}"/>
                </a:ext>
              </a:extLst>
            </p:cNvPr>
            <p:cNvSpPr txBox="1"/>
            <p:nvPr/>
          </p:nvSpPr>
          <p:spPr>
            <a:xfrm>
              <a:off x="10106200" y="4957325"/>
              <a:ext cx="1015663" cy="6206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>
                  <a:solidFill>
                    <a:srgbClr val="016AB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sz="5400">
                <a:solidFill>
                  <a:srgbClr val="016AB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37F684B-09AB-45E9-B365-722B00ECD8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t="9248" r="6088" b="22405"/>
          <a:stretch/>
        </p:blipFill>
        <p:spPr>
          <a:xfrm>
            <a:off x="11601569" y="7504256"/>
            <a:ext cx="2204920" cy="17450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D58D18-CA37-4344-AE56-93003C55C2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4549" b="14641"/>
          <a:stretch/>
        </p:blipFill>
        <p:spPr>
          <a:xfrm>
            <a:off x="13621141" y="7144850"/>
            <a:ext cx="2204920" cy="209203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60CA4D-B4A6-4425-ABF2-EB5F8239FA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2"/>
          <a:stretch/>
        </p:blipFill>
        <p:spPr>
          <a:xfrm>
            <a:off x="11750458" y="2696276"/>
            <a:ext cx="1329639" cy="10602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88F8B08-0DDF-4D0D-9056-8E02E2C9579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7"/>
          <a:stretch/>
        </p:blipFill>
        <p:spPr>
          <a:xfrm>
            <a:off x="13249477" y="2592583"/>
            <a:ext cx="1465099" cy="12414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E802A0-22F5-4E9D-98D8-8B7532D6AB1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t="20100" r="24645" b="33514"/>
          <a:stretch/>
        </p:blipFill>
        <p:spPr>
          <a:xfrm>
            <a:off x="12697255" y="2907371"/>
            <a:ext cx="1061816" cy="10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EE233907-133E-4B8E-945C-3D899FC4A3CD}"/>
              </a:ext>
            </a:extLst>
          </p:cNvPr>
          <p:cNvGrpSpPr/>
          <p:nvPr/>
        </p:nvGrpSpPr>
        <p:grpSpPr>
          <a:xfrm>
            <a:off x="551069" y="548013"/>
            <a:ext cx="17071921" cy="9493308"/>
            <a:chOff x="591357" y="436125"/>
            <a:chExt cx="17071921" cy="9493308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34D0BE37-2EB8-4A4E-A4BB-7A436DA9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DATA_</a:t>
            </a:r>
            <a:r>
              <a:rPr lang="en-US" altLang="ko-KR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/>
              </a:rPr>
              <a:t>5~8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월 제주도 </a:t>
            </a:r>
            <a:r>
              <a:rPr lang="ko-KR" altLang="en-US" sz="4000" err="1">
                <a:latin typeface="여기어때 잘난체 OTF" panose="020B0600000101010101" pitchFamily="34" charset="-127"/>
                <a:ea typeface="여기어때 잘난체 OTF"/>
              </a:rPr>
              <a:t>총사용금액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 및 </a:t>
            </a:r>
            <a:r>
              <a:rPr lang="ko-KR" altLang="en-US" sz="4000" err="1">
                <a:latin typeface="여기어때 잘난체 OTF" panose="020B0600000101010101" pitchFamily="34" charset="-127"/>
                <a:ea typeface="여기어때 잘난체 OTF"/>
              </a:rPr>
              <a:t>재난지원금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 소비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1B1FB-88B3-44A8-B692-4360CBAE1B12}"/>
              </a:ext>
            </a:extLst>
          </p:cNvPr>
          <p:cNvSpPr txBox="1"/>
          <p:nvPr/>
        </p:nvSpPr>
        <p:spPr>
          <a:xfrm>
            <a:off x="2044610" y="2870052"/>
            <a:ext cx="3472787" cy="931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주요 변수</a:t>
            </a:r>
            <a:endParaRPr lang="en-US" altLang="ko-KR" sz="5400">
              <a:solidFill>
                <a:srgbClr val="0099FF"/>
              </a:solidFill>
              <a:latin typeface="여기어때 잘난체 OTF" panose="020B0600000101010101" pitchFamily="34" charset="-127"/>
              <a:ea typeface="여기어때 잘난체 OTF"/>
            </a:endParaRPr>
          </a:p>
          <a:p>
            <a:endParaRPr lang="en-US" altLang="ko-KR" sz="105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810E-F2EF-4DCA-BE8C-964B0CCF52EC}"/>
              </a:ext>
            </a:extLst>
          </p:cNvPr>
          <p:cNvSpPr txBox="1"/>
          <p:nvPr/>
        </p:nvSpPr>
        <p:spPr>
          <a:xfrm>
            <a:off x="2261587" y="4106553"/>
            <a:ext cx="25273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규모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A1E8C-76BD-4D44-9C1B-EAFFEDB6791E}"/>
              </a:ext>
            </a:extLst>
          </p:cNvPr>
          <p:cNvSpPr txBox="1"/>
          <p:nvPr/>
        </p:nvSpPr>
        <p:spPr>
          <a:xfrm>
            <a:off x="2261586" y="5490323"/>
            <a:ext cx="391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 u="sng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총사용금액</a:t>
            </a:r>
            <a:endParaRPr lang="en-US" altLang="ko-KR" sz="4000" u="sng">
              <a:solidFill>
                <a:srgbClr val="00C6F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</a:t>
            </a:r>
            <a:r>
              <a:rPr lang="ko-KR" altLang="en-US" sz="4000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</a:t>
            </a:r>
            <a:endParaRPr lang="en-US" altLang="ko-KR" sz="4000">
              <a:solidFill>
                <a:srgbClr val="00C6F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4000">
                <a:solidFill>
                  <a:srgbClr val="00C6F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사용 금액</a:t>
            </a:r>
            <a:endParaRPr lang="en-US" altLang="ko-KR" sz="4000">
              <a:solidFill>
                <a:srgbClr val="00C6F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7B576-C31B-4C95-B958-47769B8A18BD}"/>
              </a:ext>
            </a:extLst>
          </p:cNvPr>
          <p:cNvSpPr txBox="1"/>
          <p:nvPr/>
        </p:nvSpPr>
        <p:spPr>
          <a:xfrm>
            <a:off x="2261586" y="8286524"/>
            <a:ext cx="391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좌표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51886D-39D8-44B8-8E7F-DEF29B549D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4"/>
          <a:stretch/>
        </p:blipFill>
        <p:spPr>
          <a:xfrm>
            <a:off x="6596222" y="5261162"/>
            <a:ext cx="4545058" cy="3555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B62FC-E7D0-441B-ABC9-11B86B339269}"/>
              </a:ext>
            </a:extLst>
          </p:cNvPr>
          <p:cNvSpPr txBox="1"/>
          <p:nvPr/>
        </p:nvSpPr>
        <p:spPr>
          <a:xfrm>
            <a:off x="11535086" y="3275772"/>
            <a:ext cx="5269341" cy="1077218"/>
          </a:xfrm>
          <a:prstGeom prst="rect">
            <a:avLst/>
          </a:prstGeom>
          <a:solidFill>
            <a:srgbClr val="FFE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식사비</a:t>
            </a:r>
            <a:r>
              <a:rPr lang="en-US" altLang="ko-KR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10</a:t>
            </a:r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만원</a:t>
            </a:r>
            <a:endParaRPr lang="en-US" altLang="ko-KR" sz="320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재난지원금으로 결제</a:t>
            </a:r>
            <a:r>
              <a:rPr lang="en-US" altLang="ko-KR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2</a:t>
            </a:r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만원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3C7D5-EEDA-499D-8E96-ECE3BB58B1B8}"/>
              </a:ext>
            </a:extLst>
          </p:cNvPr>
          <p:cNvSpPr txBox="1"/>
          <p:nvPr/>
        </p:nvSpPr>
        <p:spPr>
          <a:xfrm>
            <a:off x="11428275" y="5128345"/>
            <a:ext cx="5482961" cy="1077218"/>
          </a:xfrm>
          <a:prstGeom prst="rect">
            <a:avLst/>
          </a:prstGeom>
          <a:solidFill>
            <a:srgbClr val="06C9A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총사용금액</a:t>
            </a:r>
            <a:r>
              <a:rPr lang="en-US" altLang="ko-KR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10</a:t>
            </a:r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만원</a:t>
            </a:r>
            <a:endParaRPr lang="en-US" altLang="ko-KR" sz="320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재난지원금 사용 금액</a:t>
            </a:r>
            <a:r>
              <a:rPr lang="en-US" altLang="ko-KR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 2</a:t>
            </a:r>
            <a:r>
              <a:rPr lang="ko-KR" altLang="en-US" sz="320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만원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14BFF9C-3322-49E7-8509-520C7519D2ED}"/>
              </a:ext>
            </a:extLst>
          </p:cNvPr>
          <p:cNvCxnSpPr>
            <a:cxnSpLocks/>
          </p:cNvCxnSpPr>
          <p:nvPr/>
        </p:nvCxnSpPr>
        <p:spPr>
          <a:xfrm flipV="1">
            <a:off x="5592941" y="4925143"/>
            <a:ext cx="821328" cy="797060"/>
          </a:xfrm>
          <a:prstGeom prst="curvedConnector3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FB0833-2C1B-4515-91B4-C8B116E8D070}"/>
              </a:ext>
            </a:extLst>
          </p:cNvPr>
          <p:cNvSpPr txBox="1"/>
          <p:nvPr/>
        </p:nvSpPr>
        <p:spPr>
          <a:xfrm>
            <a:off x="6182341" y="4092420"/>
            <a:ext cx="510114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/>
                <a:ea typeface="Gmarket Sans Medium"/>
              </a:rPr>
              <a:t>“</a:t>
            </a:r>
            <a:r>
              <a:rPr lang="ko-KR" altLang="en-US" sz="4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/>
                <a:ea typeface="Gmarket Sans Medium" panose="02000000000000000000" pitchFamily="50" charset="-127"/>
              </a:rPr>
              <a:t>재난지원금</a:t>
            </a:r>
            <a:r>
              <a:rPr lang="ko-KR" alt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/>
                <a:ea typeface="Gmarket Sans Medium" panose="02000000000000000000" pitchFamily="50" charset="-127"/>
              </a:rPr>
              <a:t> 포함</a:t>
            </a:r>
            <a:r>
              <a:rPr lang="en-US" altLang="ko-KR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/>
                <a:ea typeface="Gmarket Sans Medium"/>
              </a:rPr>
              <a:t>”</a:t>
            </a:r>
            <a:endParaRPr lang="ko-KR" altLang="en-US" sz="4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/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0094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070" y="519321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D9DB2C81-5BC0-4D6A-A9FF-00D77C1762FE}"/>
              </a:ext>
            </a:extLst>
          </p:cNvPr>
          <p:cNvGrpSpPr/>
          <p:nvPr/>
        </p:nvGrpSpPr>
        <p:grpSpPr>
          <a:xfrm>
            <a:off x="551069" y="548013"/>
            <a:ext cx="17071921" cy="9493308"/>
            <a:chOff x="591357" y="436125"/>
            <a:chExt cx="17071921" cy="949330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C011CE6-E9A0-4BC5-90F0-54D9015C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DATA_</a:t>
            </a:r>
            <a:r>
              <a:rPr lang="en-US" altLang="ko-KR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 </a:t>
            </a:r>
            <a:r>
              <a:rPr lang="en-US" altLang="ko-KR" sz="4000">
                <a:latin typeface="여기어때 잘난체 OTF" panose="020B0600000101010101" pitchFamily="34" charset="-127"/>
                <a:ea typeface="여기어때 잘난체 OTF"/>
              </a:rPr>
              <a:t>5~8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/>
              </a:rPr>
              <a:t>월 제주도 총사용금액 및 재난지원금 소비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1B1FB-88B3-44A8-B692-4360CBAE1B12}"/>
              </a:ext>
            </a:extLst>
          </p:cNvPr>
          <p:cNvSpPr txBox="1"/>
          <p:nvPr/>
        </p:nvSpPr>
        <p:spPr>
          <a:xfrm>
            <a:off x="2044610" y="2870052"/>
            <a:ext cx="3472787" cy="931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/>
              </a:rPr>
              <a:t>주요 변수</a:t>
            </a:r>
            <a:endParaRPr lang="en-US" altLang="ko-KR" sz="5400">
              <a:solidFill>
                <a:srgbClr val="0099FF"/>
              </a:solidFill>
              <a:latin typeface="여기어때 잘난체 OTF" panose="020B0600000101010101" pitchFamily="34" charset="-127"/>
              <a:ea typeface="여기어때 잘난체 OTF"/>
            </a:endParaRPr>
          </a:p>
          <a:p>
            <a:endParaRPr lang="en-US" altLang="ko-KR" sz="105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810E-F2EF-4DCA-BE8C-964B0CCF52EC}"/>
              </a:ext>
            </a:extLst>
          </p:cNvPr>
          <p:cNvSpPr txBox="1"/>
          <p:nvPr/>
        </p:nvSpPr>
        <p:spPr>
          <a:xfrm>
            <a:off x="2261587" y="4106553"/>
            <a:ext cx="25273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규모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A1E8C-76BD-4D44-9C1B-EAFFEDB6791E}"/>
              </a:ext>
            </a:extLst>
          </p:cNvPr>
          <p:cNvSpPr txBox="1"/>
          <p:nvPr/>
        </p:nvSpPr>
        <p:spPr>
          <a:xfrm>
            <a:off x="2261586" y="5490323"/>
            <a:ext cx="391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총사용금액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재난지원금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사용 금액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7B576-C31B-4C95-B958-47769B8A18BD}"/>
              </a:ext>
            </a:extLst>
          </p:cNvPr>
          <p:cNvSpPr txBox="1"/>
          <p:nvPr/>
        </p:nvSpPr>
        <p:spPr>
          <a:xfrm>
            <a:off x="2261586" y="8286524"/>
            <a:ext cx="39172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</a:rPr>
              <a:t># </a:t>
            </a:r>
            <a:r>
              <a:rPr lang="ko-KR" altLang="en-US" sz="4000">
                <a:solidFill>
                  <a:srgbClr val="FF7C80"/>
                </a:solidFill>
                <a:latin typeface="여기어때 잘난체 OTF" panose="020B0600000101010101" pitchFamily="34" charset="-127"/>
                <a:ea typeface="여기어때 잘난체 OTF"/>
              </a:rPr>
              <a:t>좌표</a:t>
            </a:r>
            <a:endParaRPr lang="ko-KR" altLang="en-US">
              <a:solidFill>
                <a:srgbClr val="FF7C80"/>
              </a:solidFill>
              <a:ea typeface="여기어때 잘난체 OTF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C80748-D9DF-4A07-86F0-BC96E99506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6"/>
          <a:stretch/>
        </p:blipFill>
        <p:spPr>
          <a:xfrm>
            <a:off x="5923252" y="1292590"/>
            <a:ext cx="10455317" cy="7444554"/>
          </a:xfrm>
          <a:prstGeom prst="rect">
            <a:avLst/>
          </a:prstGeom>
        </p:spPr>
      </p:pic>
      <p:grpSp>
        <p:nvGrpSpPr>
          <p:cNvPr id="29" name="그룹 3">
            <a:extLst>
              <a:ext uri="{FF2B5EF4-FFF2-40B4-BE49-F238E27FC236}">
                <a16:creationId xmlns:a16="http://schemas.microsoft.com/office/drawing/2014/main" id="{A652359A-DA42-48D5-88CE-9267DAC9E9CB}"/>
              </a:ext>
            </a:extLst>
          </p:cNvPr>
          <p:cNvGrpSpPr/>
          <p:nvPr/>
        </p:nvGrpSpPr>
        <p:grpSpPr>
          <a:xfrm>
            <a:off x="10057437" y="3954964"/>
            <a:ext cx="2863969" cy="1929783"/>
            <a:chOff x="9227347" y="3099660"/>
            <a:chExt cx="2024426" cy="1929783"/>
          </a:xfrm>
        </p:grpSpPr>
        <p:cxnSp>
          <p:nvCxnSpPr>
            <p:cNvPr id="22" name="직선 연결선 7">
              <a:extLst>
                <a:ext uri="{FF2B5EF4-FFF2-40B4-BE49-F238E27FC236}">
                  <a16:creationId xmlns:a16="http://schemas.microsoft.com/office/drawing/2014/main" id="{646B381F-677C-4138-8C4F-8B2C0836B879}"/>
                </a:ext>
              </a:extLst>
            </p:cNvPr>
            <p:cNvCxnSpPr>
              <a:cxnSpLocks/>
            </p:cNvCxnSpPr>
            <p:nvPr/>
          </p:nvCxnSpPr>
          <p:spPr>
            <a:xfrm>
              <a:off x="9227347" y="3998224"/>
              <a:ext cx="2024426" cy="0"/>
            </a:xfrm>
            <a:prstGeom prst="line">
              <a:avLst/>
            </a:prstGeom>
            <a:ln w="76200">
              <a:solidFill>
                <a:srgbClr val="00C6F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12">
              <a:extLst>
                <a:ext uri="{FF2B5EF4-FFF2-40B4-BE49-F238E27FC236}">
                  <a16:creationId xmlns:a16="http://schemas.microsoft.com/office/drawing/2014/main" id="{47515462-E6D5-4357-8064-7A93EDF6C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3066" y="3099660"/>
              <a:ext cx="0" cy="1929783"/>
            </a:xfrm>
            <a:prstGeom prst="line">
              <a:avLst/>
            </a:prstGeom>
            <a:ln w="76200">
              <a:solidFill>
                <a:srgbClr val="00C6F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3">
              <a:extLst>
                <a:ext uri="{FF2B5EF4-FFF2-40B4-BE49-F238E27FC236}">
                  <a16:creationId xmlns:a16="http://schemas.microsoft.com/office/drawing/2014/main" id="{F5C751B5-A063-4701-9919-8AFABCEA758D}"/>
                </a:ext>
              </a:extLst>
            </p:cNvPr>
            <p:cNvSpPr/>
            <p:nvPr/>
          </p:nvSpPr>
          <p:spPr>
            <a:xfrm>
              <a:off x="9751965" y="3567933"/>
              <a:ext cx="895357" cy="895357"/>
            </a:xfrm>
            <a:prstGeom prst="ellipse">
              <a:avLst/>
            </a:prstGeom>
            <a:solidFill>
              <a:srgbClr val="000000"/>
            </a:solidFill>
            <a:ln w="76200">
              <a:solidFill>
                <a:srgbClr val="00C6F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9C1512C-7B1F-4D55-97B0-0020A87BC4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2"/>
          <a:stretch/>
        </p:blipFill>
        <p:spPr>
          <a:xfrm>
            <a:off x="10768132" y="4097629"/>
            <a:ext cx="1329639" cy="10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51070" y="519321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0" y="1106611"/>
            <a:ext cx="820823" cy="2999942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6533610" y="2254871"/>
            <a:ext cx="2417237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EDA </a:t>
            </a:r>
            <a:r>
              <a:rPr lang="ko-KR" altLang="en-US" sz="2800" kern="0" spc="-10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</a:t>
            </a:r>
            <a:endParaRPr lang="en-US" sz="16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E7B0A-77C9-44C3-B7CB-79CF632460E6}"/>
              </a:ext>
            </a:extLst>
          </p:cNvPr>
          <p:cNvSpPr txBox="1"/>
          <p:nvPr/>
        </p:nvSpPr>
        <p:spPr>
          <a:xfrm>
            <a:off x="2044610" y="1292590"/>
            <a:ext cx="145796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</a:t>
            </a:r>
            <a:r>
              <a:rPr lang="en-US" altLang="ko-KR" sz="6600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6600" err="1">
                <a:solidFill>
                  <a:srgbClr val="0099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전처리</a:t>
            </a:r>
            <a:endParaRPr lang="ko-KR" altLang="en-US" sz="44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AC1FB-CC90-4B37-BCA7-CF565F7A8325}"/>
              </a:ext>
            </a:extLst>
          </p:cNvPr>
          <p:cNvSpPr txBox="1"/>
          <p:nvPr/>
        </p:nvSpPr>
        <p:spPr>
          <a:xfrm>
            <a:off x="2044610" y="3461257"/>
            <a:ext cx="2786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결제</a:t>
            </a:r>
            <a:endParaRPr lang="en-US" altLang="ko-KR" sz="40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742F72-2923-4EE8-B41A-48EE120002C7}"/>
              </a:ext>
            </a:extLst>
          </p:cNvPr>
          <p:cNvSpPr txBox="1"/>
          <p:nvPr/>
        </p:nvSpPr>
        <p:spPr>
          <a:xfrm>
            <a:off x="2044609" y="5747102"/>
            <a:ext cx="252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좌표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26CB4-EC67-46BD-A737-6961703877CD}"/>
              </a:ext>
            </a:extLst>
          </p:cNvPr>
          <p:cNvSpPr txBox="1"/>
          <p:nvPr/>
        </p:nvSpPr>
        <p:spPr>
          <a:xfrm>
            <a:off x="2044610" y="7702894"/>
            <a:ext cx="252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업종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46BCA6-CFC4-4A92-8881-1D97DD10F580}"/>
              </a:ext>
            </a:extLst>
          </p:cNvPr>
          <p:cNvSpPr/>
          <p:nvPr/>
        </p:nvSpPr>
        <p:spPr>
          <a:xfrm>
            <a:off x="5073971" y="3692983"/>
            <a:ext cx="11174278" cy="6286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C7DA7-55B7-4FD8-BF1B-7C34CBAEEBCF}"/>
              </a:ext>
            </a:extLst>
          </p:cNvPr>
          <p:cNvSpPr txBox="1"/>
          <p:nvPr/>
        </p:nvSpPr>
        <p:spPr>
          <a:xfrm>
            <a:off x="4738804" y="4398648"/>
            <a:ext cx="125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0</a:t>
            </a:r>
            <a:r>
              <a:rPr lang="ko-KR" altLang="en-US" sz="28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시</a:t>
            </a:r>
            <a:endParaRPr lang="ko-KR" altLang="en-US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22256-C994-4227-8EA6-F782ACC8CCA4}"/>
              </a:ext>
            </a:extLst>
          </p:cNvPr>
          <p:cNvSpPr txBox="1"/>
          <p:nvPr/>
        </p:nvSpPr>
        <p:spPr>
          <a:xfrm>
            <a:off x="15722747" y="4366136"/>
            <a:ext cx="154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24</a:t>
            </a:r>
            <a:r>
              <a:rPr lang="ko-KR" altLang="en-US" sz="2800"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시</a:t>
            </a:r>
            <a:endParaRPr lang="ko-KR" altLang="en-US" sz="1200"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01627C-91B5-44DD-BA42-3715BF60155A}"/>
              </a:ext>
            </a:extLst>
          </p:cNvPr>
          <p:cNvGrpSpPr/>
          <p:nvPr/>
        </p:nvGrpSpPr>
        <p:grpSpPr>
          <a:xfrm>
            <a:off x="5264582" y="3591959"/>
            <a:ext cx="11030995" cy="837685"/>
            <a:chOff x="5264582" y="3591959"/>
            <a:chExt cx="11030995" cy="83768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14F3E4E-C147-49AE-BA02-D3A83383BA7B}"/>
                </a:ext>
              </a:extLst>
            </p:cNvPr>
            <p:cNvCxnSpPr/>
            <p:nvPr/>
          </p:nvCxnSpPr>
          <p:spPr>
            <a:xfrm>
              <a:off x="6369804" y="360073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D1B73C5-E4B3-490A-8FEE-1A031354FDED}"/>
                </a:ext>
              </a:extLst>
            </p:cNvPr>
            <p:cNvCxnSpPr/>
            <p:nvPr/>
          </p:nvCxnSpPr>
          <p:spPr>
            <a:xfrm>
              <a:off x="8118600" y="360073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535E664-029F-4A03-ADC9-E47796BEAC74}"/>
                </a:ext>
              </a:extLst>
            </p:cNvPr>
            <p:cNvCxnSpPr/>
            <p:nvPr/>
          </p:nvCxnSpPr>
          <p:spPr>
            <a:xfrm>
              <a:off x="9985354" y="359195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957C0D9-B8D1-4F1A-9B19-8E091AC95DC3}"/>
                </a:ext>
              </a:extLst>
            </p:cNvPr>
            <p:cNvCxnSpPr/>
            <p:nvPr/>
          </p:nvCxnSpPr>
          <p:spPr>
            <a:xfrm>
              <a:off x="11766773" y="360073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DF891A3-6D88-4EE4-87F1-384FFA75EB1A}"/>
                </a:ext>
              </a:extLst>
            </p:cNvPr>
            <p:cNvCxnSpPr/>
            <p:nvPr/>
          </p:nvCxnSpPr>
          <p:spPr>
            <a:xfrm>
              <a:off x="13526450" y="360073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39FB9D-2383-4BFF-A28E-9EFDDC6B2087}"/>
                </a:ext>
              </a:extLst>
            </p:cNvPr>
            <p:cNvCxnSpPr/>
            <p:nvPr/>
          </p:nvCxnSpPr>
          <p:spPr>
            <a:xfrm>
              <a:off x="15215767" y="3600739"/>
              <a:ext cx="0" cy="828905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CDAAF6-662D-433B-8DB7-5043F09BF69A}"/>
                </a:ext>
              </a:extLst>
            </p:cNvPr>
            <p:cNvSpPr txBox="1"/>
            <p:nvPr/>
          </p:nvSpPr>
          <p:spPr>
            <a:xfrm>
              <a:off x="5264582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심야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CC1762-7157-422B-9F17-EFB4EC92491C}"/>
                </a:ext>
              </a:extLst>
            </p:cNvPr>
            <p:cNvSpPr txBox="1"/>
            <p:nvPr/>
          </p:nvSpPr>
          <p:spPr>
            <a:xfrm>
              <a:off x="6811540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새벽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C9F59-1DD0-47C6-A6E9-40B2DF060149}"/>
                </a:ext>
              </a:extLst>
            </p:cNvPr>
            <p:cNvSpPr txBox="1"/>
            <p:nvPr/>
          </p:nvSpPr>
          <p:spPr>
            <a:xfrm>
              <a:off x="8610072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F1EF04-0533-4D21-8B16-A7D8731A74C1}"/>
                </a:ext>
              </a:extLst>
            </p:cNvPr>
            <p:cNvSpPr txBox="1"/>
            <p:nvPr/>
          </p:nvSpPr>
          <p:spPr>
            <a:xfrm>
              <a:off x="10392031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점심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720BD3-F54B-4477-A24C-D7AC751A50A0}"/>
                </a:ext>
              </a:extLst>
            </p:cNvPr>
            <p:cNvSpPr txBox="1"/>
            <p:nvPr/>
          </p:nvSpPr>
          <p:spPr>
            <a:xfrm>
              <a:off x="12225621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23E45D-3534-4913-8CD4-F0D04B9C6777}"/>
                </a:ext>
              </a:extLst>
            </p:cNvPr>
            <p:cNvSpPr txBox="1"/>
            <p:nvPr/>
          </p:nvSpPr>
          <p:spPr>
            <a:xfrm>
              <a:off x="13928857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저녁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721017-EF86-449D-9D2C-2CA87F40BE30}"/>
                </a:ext>
              </a:extLst>
            </p:cNvPr>
            <p:cNvSpPr txBox="1"/>
            <p:nvPr/>
          </p:nvSpPr>
          <p:spPr>
            <a:xfrm>
              <a:off x="15308312" y="3799750"/>
              <a:ext cx="987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심야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D46BC9-DA46-4EBB-909B-D8538C94FD9A}"/>
              </a:ext>
            </a:extLst>
          </p:cNvPr>
          <p:cNvGrpSpPr/>
          <p:nvPr/>
        </p:nvGrpSpPr>
        <p:grpSpPr>
          <a:xfrm>
            <a:off x="4737633" y="5435665"/>
            <a:ext cx="11878575" cy="1201269"/>
            <a:chOff x="4309425" y="5527647"/>
            <a:chExt cx="11878575" cy="120126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DDFFC7-7125-4303-9590-57E023A82696}"/>
                </a:ext>
              </a:extLst>
            </p:cNvPr>
            <p:cNvSpPr txBox="1"/>
            <p:nvPr/>
          </p:nvSpPr>
          <p:spPr>
            <a:xfrm>
              <a:off x="4309425" y="5528587"/>
              <a:ext cx="331740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3600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126.53 (</a:t>
              </a:r>
              <a:r>
                <a:rPr lang="en-US" altLang="ko-KR" sz="3600" err="1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위도</a:t>
              </a:r>
              <a:r>
                <a:rPr lang="en-US" altLang="ko-KR" sz="3600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)</a:t>
              </a:r>
              <a:r>
                <a:rPr lang="en-US" altLang="ko-KR" sz="3600" b="0" i="0" u="none" strike="noStrike">
                  <a:solidFill>
                    <a:srgbClr val="000000"/>
                  </a:solidFill>
                  <a:effectLst/>
                  <a:latin typeface="여기어때 잘난체 OTF" panose="020B0600000101010101" pitchFamily="34" charset="-127"/>
                  <a:ea typeface="여기어때 잘난체 OTF"/>
                </a:rPr>
                <a:t> / </a:t>
              </a:r>
              <a:r>
                <a:rPr lang="en-US" altLang="ko-KR" sz="3600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33.45 (</a:t>
              </a:r>
              <a:r>
                <a:rPr lang="en-US" altLang="ko-KR" sz="3600" err="1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경도</a:t>
              </a:r>
              <a:r>
                <a:rPr lang="en-US" altLang="ko-KR" sz="3600">
                  <a:solidFill>
                    <a:srgbClr val="000000"/>
                  </a:solidFill>
                  <a:latin typeface="여기어때 잘난체 OTF" panose="020B0600000101010101" pitchFamily="34" charset="-127"/>
                  <a:ea typeface="여기어때 잘난체 OTF"/>
                </a:rPr>
                <a:t>)</a:t>
              </a:r>
              <a:endParaRPr lang="ko-KR" altLang="en-US" sz="3600">
                <a:latin typeface="여기어때 잘난체 OTF" panose="020B0600000101010101" pitchFamily="34" charset="-127"/>
                <a:ea typeface="여기어때 잘난체 OTF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0889C538-D288-4574-B53F-17958C68389D}"/>
                </a:ext>
              </a:extLst>
            </p:cNvPr>
            <p:cNvSpPr/>
            <p:nvPr/>
          </p:nvSpPr>
          <p:spPr>
            <a:xfrm>
              <a:off x="8176693" y="5845506"/>
              <a:ext cx="4728547" cy="677627"/>
            </a:xfrm>
            <a:prstGeom prst="rightArrow">
              <a:avLst/>
            </a:prstGeom>
            <a:solidFill>
              <a:srgbClr val="FF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E1D02E8-21EC-45C1-8CAE-377CDAF7E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" r="6203"/>
            <a:stretch/>
          </p:blipFill>
          <p:spPr>
            <a:xfrm>
              <a:off x="9067150" y="5527647"/>
              <a:ext cx="2822295" cy="10225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7803CD-FBB0-4058-A606-D42C4F1AFD01}"/>
                </a:ext>
              </a:extLst>
            </p:cNvPr>
            <p:cNvSpPr txBox="1"/>
            <p:nvPr/>
          </p:nvSpPr>
          <p:spPr>
            <a:xfrm>
              <a:off x="13660611" y="5793794"/>
              <a:ext cx="25273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애월읍</a:t>
              </a:r>
              <a:endParaRPr lang="ko-KR" altLang="en-US" sz="400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B3BD30-A722-4DC6-921C-694E5824A88B}"/>
              </a:ext>
            </a:extLst>
          </p:cNvPr>
          <p:cNvGrpSpPr/>
          <p:nvPr/>
        </p:nvGrpSpPr>
        <p:grpSpPr>
          <a:xfrm>
            <a:off x="5835032" y="7061610"/>
            <a:ext cx="8553839" cy="2601009"/>
            <a:chOff x="5995333" y="7076717"/>
            <a:chExt cx="8553839" cy="26010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95333" y="9513359"/>
              <a:ext cx="6524353" cy="164367"/>
              <a:chOff x="5824855" y="9574620"/>
              <a:chExt cx="6524353" cy="1643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24855" y="9574620"/>
                <a:ext cx="6524353" cy="164367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72F229-1080-4335-9EF5-F6A30EF98800}"/>
                </a:ext>
              </a:extLst>
            </p:cNvPr>
            <p:cNvSpPr txBox="1"/>
            <p:nvPr/>
          </p:nvSpPr>
          <p:spPr>
            <a:xfrm>
              <a:off x="12201309" y="7729965"/>
              <a:ext cx="13531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한식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502383-689E-4A86-8A90-F4BC566FA8F3}"/>
                </a:ext>
              </a:extLst>
            </p:cNvPr>
            <p:cNvSpPr txBox="1"/>
            <p:nvPr/>
          </p:nvSpPr>
          <p:spPr>
            <a:xfrm>
              <a:off x="12754252" y="8520881"/>
              <a:ext cx="13531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양식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95C7AC-E492-4629-B627-5DF22B30DDD2}"/>
                </a:ext>
              </a:extLst>
            </p:cNvPr>
            <p:cNvSpPr txBox="1"/>
            <p:nvPr/>
          </p:nvSpPr>
          <p:spPr>
            <a:xfrm>
              <a:off x="11648365" y="8328861"/>
              <a:ext cx="13531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주점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DDE27C-CEF5-464C-B595-74511859E586}"/>
                </a:ext>
              </a:extLst>
            </p:cNvPr>
            <p:cNvSpPr txBox="1"/>
            <p:nvPr/>
          </p:nvSpPr>
          <p:spPr>
            <a:xfrm>
              <a:off x="8414253" y="7864844"/>
              <a:ext cx="2160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편의점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FDBE2-F5FE-4C44-BF28-D14E78611141}"/>
                </a:ext>
              </a:extLst>
            </p:cNvPr>
            <p:cNvSpPr txBox="1"/>
            <p:nvPr/>
          </p:nvSpPr>
          <p:spPr>
            <a:xfrm>
              <a:off x="7785999" y="8615158"/>
              <a:ext cx="2340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슈퍼마켓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753838-5BE7-4EA5-8260-04883B178650}"/>
                </a:ext>
              </a:extLst>
            </p:cNvPr>
            <p:cNvSpPr txBox="1"/>
            <p:nvPr/>
          </p:nvSpPr>
          <p:spPr>
            <a:xfrm>
              <a:off x="6813339" y="7736042"/>
              <a:ext cx="16861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대형</a:t>
              </a:r>
              <a:endPara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할인점</a:t>
              </a: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87385-3FCF-45AE-8D71-5A354594D666}"/>
                </a:ext>
              </a:extLst>
            </p:cNvPr>
            <p:cNvSpPr/>
            <p:nvPr/>
          </p:nvSpPr>
          <p:spPr>
            <a:xfrm>
              <a:off x="6813339" y="7370052"/>
              <a:ext cx="3493031" cy="200069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B2DAD-0B14-47BA-B6B4-BB954788E1CF}"/>
                </a:ext>
              </a:extLst>
            </p:cNvPr>
            <p:cNvSpPr txBox="1"/>
            <p:nvPr/>
          </p:nvSpPr>
          <p:spPr>
            <a:xfrm>
              <a:off x="7063118" y="7076717"/>
              <a:ext cx="299529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마트</a:t>
              </a:r>
              <a:r>
                <a:rPr lang="en-US" altLang="ko-KR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편의점</a:t>
              </a:r>
              <a:endParaRPr lang="ko-KR" altLang="en-US" sz="1200" b="1">
                <a:solidFill>
                  <a:srgbClr val="00C6F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6C8F4F9-40F4-4021-A91F-00EFF5FADF96}"/>
                </a:ext>
              </a:extLst>
            </p:cNvPr>
            <p:cNvSpPr/>
            <p:nvPr/>
          </p:nvSpPr>
          <p:spPr>
            <a:xfrm>
              <a:off x="11056141" y="7370052"/>
              <a:ext cx="3493031" cy="200069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9A5897-DF0A-4629-BAF3-8750C0B90822}"/>
                </a:ext>
              </a:extLst>
            </p:cNvPr>
            <p:cNvSpPr txBox="1"/>
            <p:nvPr/>
          </p:nvSpPr>
          <p:spPr>
            <a:xfrm>
              <a:off x="11419205" y="7085709"/>
              <a:ext cx="276690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외식</a:t>
              </a:r>
              <a:r>
                <a:rPr lang="en-US" altLang="ko-KR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4000" b="1">
                  <a:solidFill>
                    <a:srgbClr val="00C6F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주점</a:t>
              </a:r>
              <a:endParaRPr lang="ko-KR" altLang="en-US" sz="1200" b="1">
                <a:solidFill>
                  <a:srgbClr val="00C6F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ADFA4E-2E85-40E2-A8B2-19188774D580}"/>
              </a:ext>
            </a:extLst>
          </p:cNvPr>
          <p:cNvSpPr/>
          <p:nvPr/>
        </p:nvSpPr>
        <p:spPr>
          <a:xfrm>
            <a:off x="4569865" y="7927565"/>
            <a:ext cx="1711296" cy="95854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C501787-29C8-4B0C-9442-8C9AFC831A27}"/>
              </a:ext>
            </a:extLst>
          </p:cNvPr>
          <p:cNvSpPr/>
          <p:nvPr/>
        </p:nvSpPr>
        <p:spPr>
          <a:xfrm>
            <a:off x="14789629" y="7877138"/>
            <a:ext cx="1711296" cy="95854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88429-045C-4BA2-BFD1-EF77453BC0B0}"/>
              </a:ext>
            </a:extLst>
          </p:cNvPr>
          <p:cNvSpPr txBox="1"/>
          <p:nvPr/>
        </p:nvSpPr>
        <p:spPr>
          <a:xfrm>
            <a:off x="4822246" y="7693649"/>
            <a:ext cx="111964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err="1">
                <a:solidFill>
                  <a:srgbClr val="00C6FB"/>
                </a:solidFill>
                <a:latin typeface="G마켓 산스 TTF Medium"/>
                <a:ea typeface="G마켓 산스 TTF Medium"/>
              </a:rPr>
              <a:t>쇼핑</a:t>
            </a:r>
            <a:r>
              <a:rPr lang="en-US" altLang="ko-KR" b="1">
                <a:solidFill>
                  <a:srgbClr val="00C6FB"/>
                </a:solidFill>
                <a:latin typeface="G마켓 산스 TTF Medium"/>
                <a:ea typeface="G마켓 산스 TTF Medium"/>
              </a:rPr>
              <a:t>/</a:t>
            </a:r>
            <a:r>
              <a:rPr lang="en-US" altLang="ko-KR" b="1" err="1">
                <a:solidFill>
                  <a:srgbClr val="00C6FB"/>
                </a:solidFill>
                <a:latin typeface="G마켓 산스 TTF Medium"/>
                <a:ea typeface="G마켓 산스 TTF Medium"/>
              </a:rPr>
              <a:t>패션</a:t>
            </a:r>
            <a:endParaRPr lang="ko-KR" altLang="en-US" b="1" err="1">
              <a:solidFill>
                <a:srgbClr val="00C6FB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5880C7-5D62-413E-BDB8-0DC03E792643}"/>
              </a:ext>
            </a:extLst>
          </p:cNvPr>
          <p:cNvSpPr txBox="1"/>
          <p:nvPr/>
        </p:nvSpPr>
        <p:spPr>
          <a:xfrm>
            <a:off x="15092437" y="7693649"/>
            <a:ext cx="11196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err="1">
                <a:solidFill>
                  <a:srgbClr val="00C6FB"/>
                </a:solidFill>
                <a:latin typeface="G마켓 산스 TTF Medium"/>
                <a:ea typeface="G마켓 산스 TTF Medium"/>
              </a:rPr>
              <a:t>의료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8CDD6-8F46-437C-8449-2BABEF39CD1D}"/>
              </a:ext>
            </a:extLst>
          </p:cNvPr>
          <p:cNvSpPr txBox="1"/>
          <p:nvPr/>
        </p:nvSpPr>
        <p:spPr>
          <a:xfrm>
            <a:off x="5078204" y="8136609"/>
            <a:ext cx="7818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/>
              </a:rPr>
              <a:t>...</a:t>
            </a:r>
            <a:endParaRPr lang="ko-K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AD4BBA-9905-475B-B023-D4C8DC083787}"/>
              </a:ext>
            </a:extLst>
          </p:cNvPr>
          <p:cNvSpPr txBox="1"/>
          <p:nvPr/>
        </p:nvSpPr>
        <p:spPr>
          <a:xfrm>
            <a:off x="15331586" y="8018947"/>
            <a:ext cx="7818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/>
              </a:rPr>
              <a:t>...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5649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800" dirty="0" smtClean="0">
            <a:latin typeface="여기어때 잘난체 OTF" panose="020B0600000101010101" pitchFamily="34" charset="-127"/>
            <a:ea typeface="여기어때 잘난체 OTF" panose="020B060000010101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DF6988820453841878AA498A54D22D4" ma:contentTypeVersion="4" ma:contentTypeDescription="새 문서를 만듭니다." ma:contentTypeScope="" ma:versionID="3398846984e13eaf60f809900fa93703">
  <xsd:schema xmlns:xsd="http://www.w3.org/2001/XMLSchema" xmlns:xs="http://www.w3.org/2001/XMLSchema" xmlns:p="http://schemas.microsoft.com/office/2006/metadata/properties" xmlns:ns3="cfad2d39-229b-4e4c-9964-e1fb1147db54" targetNamespace="http://schemas.microsoft.com/office/2006/metadata/properties" ma:root="true" ma:fieldsID="afcddeb3b4df4553da9ee96b9ace6829" ns3:_="">
    <xsd:import namespace="cfad2d39-229b-4e4c-9964-e1fb1147db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d2d39-229b-4e4c-9964-e1fb1147d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9B8DDE-0488-4556-9A71-1E6C1DD8BD28}">
  <ds:schemaRefs>
    <ds:schemaRef ds:uri="cfad2d39-229b-4e4c-9964-e1fb1147db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3024E7-12EA-4686-ABE5-68A0092DCB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A5BEAC-9BE3-427D-B664-5F76F632EAB7}">
  <ds:schemaRefs>
    <ds:schemaRef ds:uri="http://schemas.microsoft.com/office/2006/metadata/properties"/>
    <ds:schemaRef ds:uri="http://purl.org/dc/terms/"/>
    <ds:schemaRef ds:uri="cfad2d39-229b-4e4c-9964-e1fb1147db54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4680</Words>
  <Application>Microsoft Macintosh PowerPoint</Application>
  <PresentationFormat>사용자 지정</PresentationFormat>
  <Paragraphs>772</Paragraphs>
  <Slides>47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여기어때 잘난체</vt:lpstr>
      <vt:lpstr>여기어때 잘난체 OTF</vt:lpstr>
      <vt:lpstr>G마켓 산스 Medium</vt:lpstr>
      <vt:lpstr>G마켓 산스 TTF Bold</vt:lpstr>
      <vt:lpstr>G마켓 산스 TTF Light</vt:lpstr>
      <vt:lpstr>G마켓 산스 TTF Medium</vt:lpstr>
      <vt:lpstr>Gmarket Sans Medium</vt:lpstr>
      <vt:lpstr>Gmarket Sans TTF Bold</vt:lpstr>
      <vt:lpstr>Gmarket Sans TTF Light</vt:lpstr>
      <vt:lpstr>Gmarket Sans TTF Medium</vt:lpstr>
      <vt:lpstr>Jalnan OTF</vt:lpstr>
      <vt:lpstr>맑은 고딕</vt:lpstr>
      <vt:lpstr>나눔고딕</vt:lpstr>
      <vt:lpstr>Apple Color Emoji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한영웅</cp:lastModifiedBy>
  <cp:revision>2</cp:revision>
  <dcterms:created xsi:type="dcterms:W3CDTF">2021-01-30T21:38:00Z</dcterms:created>
  <dcterms:modified xsi:type="dcterms:W3CDTF">2021-07-19T07:39:58Z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0x0101006DF6988820453841878AA498A54D22D4</vt:lpwstr>
  </property>
</Properties>
</file>